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464" r:id="rId2"/>
    <p:sldId id="2689" r:id="rId3"/>
    <p:sldId id="2697" r:id="rId4"/>
    <p:sldId id="2698" r:id="rId5"/>
    <p:sldId id="2699" r:id="rId6"/>
    <p:sldId id="2700" r:id="rId7"/>
    <p:sldId id="2705" r:id="rId8"/>
    <p:sldId id="2704" r:id="rId9"/>
    <p:sldId id="263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" initials="rb" lastIdx="1" clrIdx="0">
    <p:extLst>
      <p:ext uri="{19B8F6BF-5375-455C-9EA6-DF929625EA0E}">
        <p15:presenceInfo xmlns:p15="http://schemas.microsoft.com/office/powerpoint/2012/main" userId="7447919367b5cf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99CC"/>
    <a:srgbClr val="FF9933"/>
    <a:srgbClr val="FBF7BF"/>
    <a:srgbClr val="CC6600"/>
    <a:srgbClr val="33CCCC"/>
    <a:srgbClr val="800000"/>
    <a:srgbClr val="6600FF"/>
    <a:srgbClr val="0080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60E2-E3B4-4623-AF56-51DE21AC21BC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FADE5-4148-40EA-B4EB-1F656574B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7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ani.com/aphorisms%20by%20hippocrates.ht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vascsurg.org/article/S0741-5214(12)01046-4/fulltext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interactive.com/news/covid-19/medical-students-graduate-virtually-join-nhs-frontline-15-04-2020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lackadder_Goes_Forth" TargetMode="External"/><Relationship Id="rId7" Type="http://schemas.openxmlformats.org/officeDocument/2006/relationships/hyperlink" Target="https://en.wikipedia.org/wiki/Blackadder_Goes_Forth#cite_note-4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The_Western_Front_(book)" TargetMode="External"/><Relationship Id="rId5" Type="http://schemas.openxmlformats.org/officeDocument/2006/relationships/hyperlink" Target="https://en.wikipedia.org/wiki/Richard_Holmes_(military_historian)" TargetMode="External"/><Relationship Id="rId4" Type="http://schemas.openxmlformats.org/officeDocument/2006/relationships/hyperlink" Target="https://www.history.com/topics/ancient-history/sparta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uk.org/discover/artists/steel-gourlay-1819189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49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956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http://www.unani.com/aphorisms%20by%20hippocrates.htm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4"/>
              </a:rPr>
              <a:t>https://www.jvascsurg.org/article/S0741-5214(12)01046-4/fulltext</a:t>
            </a:r>
            <a:endParaRPr lang="en-GB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9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https://www.avinteractive.com/news/covid-19/medical-students-graduate-virtually-join-nhs-frontline-15-04-2020/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3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https://en.wikipedia.org/wiki/Blackadder_Goes_Forth</a:t>
            </a:r>
            <a:endParaRPr lang="en-GB" dirty="0"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4"/>
              </a:rPr>
              <a:t>https://www.history.com/topics/ancient-history/sparta</a:t>
            </a:r>
            <a:endParaRPr lang="en-GB" dirty="0"/>
          </a:p>
          <a:p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  <a:hlinkClick r:id="rId5" tooltip="Richard Holmes (military historian)"/>
              </a:rPr>
              <a:t>Richard Holmes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 commented in his book </a:t>
            </a:r>
            <a:r>
              <a:rPr lang="en-GB" i="1" dirty="0">
                <a:solidFill>
                  <a:srgbClr val="0B0080"/>
                </a:solidFill>
                <a:latin typeface="Arial" panose="020B0604020202020204" pitchFamily="34" charset="0"/>
                <a:hlinkClick r:id="rId6" tooltip="The Western Front (book)"/>
              </a:rPr>
              <a:t>The Western Front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: "Blackadder's aphorisms carry more weight than all the scholarly footnotes in the world."</a:t>
            </a:r>
            <a:r>
              <a:rPr lang="en-GB" baseline="30000" dirty="0">
                <a:solidFill>
                  <a:srgbClr val="0B0080"/>
                </a:solidFill>
                <a:latin typeface="Arial" panose="020B0604020202020204" pitchFamily="34" charset="0"/>
                <a:hlinkClick r:id="rId7"/>
              </a:rPr>
              <a:t>[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13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percu"/>
              </a:rPr>
              <a:t>Burns at the Plough (Turning Up a Mouse) </a:t>
            </a:r>
            <a:r>
              <a:rPr lang="en-GB" dirty="0" err="1">
                <a:latin typeface="aperc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Gourlay</a:t>
            </a:r>
            <a:r>
              <a:rPr lang="en-GB" dirty="0">
                <a:latin typeface="aperc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Steel (1819–1894)</a:t>
            </a:r>
            <a:endParaRPr lang="en-GB" dirty="0">
              <a:latin typeface="apercu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2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603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4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1E6C-BC2C-4EA8-A8BB-0E3D25DF5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B5C11-900A-4661-9AE0-43473F620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2A9C9-C508-482A-ADD4-ADE6F20C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CA1D3-CEB5-40FD-B5C7-0772BB4E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28E6-E83F-4C50-8E76-24ABE1FB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0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4839-678F-4560-A340-70431F09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E8703-DA39-4F71-89E4-2BA1A9571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81C4-459F-45E5-AE8F-F4C1D2B7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3909-ADC8-4C09-A246-68A96502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65CD-F99C-4D97-B1EA-44ABA15B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4D53B-D836-45CC-9E91-F31BF2026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0BCA8-F4A5-47DB-AA8C-108229313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E03B1-3F83-43EB-9365-1CB925A6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4AB5-CE78-4CB6-B7E8-7E76B378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1E1D5-9473-4118-8DDB-561316BF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7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528C-24C6-4E92-A23B-15A215F2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7A71C-52E2-4536-9D56-9630E3A0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C0FE-A243-4C7A-8A78-B076E13D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1734-78EA-46D9-BCFC-DD751A0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803C-3193-4432-8B3F-7228F570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3365D-2288-470A-A236-A65E26521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7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FCA7-2BC7-47AF-9DAB-D64DF54B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75D16-2F90-4D19-AA99-1C307C45C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AC9F-451B-4777-B83F-A45C8C52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D66FD-6A2F-4C36-9BD9-85DCBDEE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0DD9-F20A-466F-8A50-5D008FCE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C6BC-22A4-41A4-ADDB-E7B028A7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3BBB-6E39-4826-BB62-D1B457D73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3BC16-6615-444B-AC60-8CFA53BFC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EBB30-DEBD-496C-AF2F-DCC51461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AA608-6D54-463D-9DC8-EFE4AC6E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6F996-E6BC-4356-B04B-E1C92B6E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B587-D09B-40F7-82E8-38CBBD14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DD2E4-16BE-426C-8400-9891A6281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4A32B-1328-4B09-B4A5-CA4CFF670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DF331-66E5-460B-9B88-D22BE363C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03FA0-EC36-4315-A941-B115568A2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F1C49-3CB6-4C55-839D-EB88169A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DFBBA-A562-4A6E-BB12-94EBB7E6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E92A2-9E9C-4157-8490-7FEDAA5A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5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B2FF7-5D06-43E4-B842-E715BC8A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875B6-C4AD-438C-B85A-4A20949C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1A549-6A0D-4D95-84F5-B185781F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05DE5-E884-4033-8ED2-1773C681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4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74B81-B2C1-41AA-B957-41FE3F78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7427C-5C63-4E62-95CC-AF215531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081D4-6932-4517-A2F0-5F26CA0D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5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E813-534E-4F0D-9167-A7EC9E65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5235-1E6F-4E2D-8020-16204213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7BCD9-24D5-4FC8-9F87-D9E09D0D2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B6FB-92E1-4070-873F-15F004B4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DFC61-043C-4182-AB54-1872628D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6B046-332D-49BA-A2F5-499553F1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2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85F9-98F1-41CB-A704-6AF7A813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8CC4F-72B9-4D16-81E7-A5EB750AF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DCC02-2D48-41AE-8BFF-DE2D46B9A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A5259-9EEC-4442-828B-D5AAB889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B2A60-4361-4BC5-8DD5-EBAF895A1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13FE7-247F-4978-8344-759AC69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99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095E8-3CF7-476C-878A-B2BB67DA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1AE7A-AEC7-4E8D-AD86-24B59129A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2904-DA2F-4E8C-8DAB-E83F0B63A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54FC-9187-4271-A80C-8F707C8182C4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4E1B0-7900-475D-BDB9-48C13EB25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7562-0712-4CAA-9FAD-2192B924E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50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1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jpeg"/><Relationship Id="rId10" Type="http://schemas.openxmlformats.org/officeDocument/2006/relationships/image" Target="../media/image18.gif"/><Relationship Id="rId4" Type="http://schemas.openxmlformats.org/officeDocument/2006/relationships/video" Target="../media/media2.mp4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jpeg"/><Relationship Id="rId18" Type="http://schemas.openxmlformats.org/officeDocument/2006/relationships/image" Target="../media/image7.png"/><Relationship Id="rId26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0.jpeg"/><Relationship Id="rId7" Type="http://schemas.openxmlformats.org/officeDocument/2006/relationships/image" Target="../media/image18.gif"/><Relationship Id="rId12" Type="http://schemas.openxmlformats.org/officeDocument/2006/relationships/image" Target="../media/image25.png"/><Relationship Id="rId17" Type="http://schemas.openxmlformats.org/officeDocument/2006/relationships/image" Target="../media/image6.jpeg"/><Relationship Id="rId25" Type="http://schemas.openxmlformats.org/officeDocument/2006/relationships/image" Target="../media/image34.png"/><Relationship Id="rId2" Type="http://schemas.openxmlformats.org/officeDocument/2006/relationships/video" Target="../media/media3.mp4"/><Relationship Id="rId16" Type="http://schemas.openxmlformats.org/officeDocument/2006/relationships/image" Target="../media/image28.png"/><Relationship Id="rId20" Type="http://schemas.openxmlformats.org/officeDocument/2006/relationships/image" Target="../media/image29.jpeg"/><Relationship Id="rId29" Type="http://schemas.openxmlformats.org/officeDocument/2006/relationships/image" Target="../media/image38.jpeg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24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23" Type="http://schemas.openxmlformats.org/officeDocument/2006/relationships/image" Target="../media/image32.png"/><Relationship Id="rId28" Type="http://schemas.openxmlformats.org/officeDocument/2006/relationships/image" Target="../media/image37.jpe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6.jpeg"/><Relationship Id="rId5" Type="http://schemas.openxmlformats.org/officeDocument/2006/relationships/image" Target="../media/image39.png"/><Relationship Id="rId15" Type="http://schemas.openxmlformats.org/officeDocument/2006/relationships/image" Target="../media/image41.jpe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5" Type="http://schemas.openxmlformats.org/officeDocument/2006/relationships/image" Target="../media/image45.jpeg"/><Relationship Id="rId10" Type="http://schemas.microsoft.com/office/2007/relationships/hdphoto" Target="../media/hdphoto2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11" Type="http://schemas.openxmlformats.org/officeDocument/2006/relationships/image" Target="../media/image47.jpe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2FFE0A-7755-49F8-BFE8-C30530237D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667" y="6011271"/>
            <a:ext cx="6149901" cy="1024984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094812-312A-4370-9D98-BE8D5DFE24EA}"/>
              </a:ext>
            </a:extLst>
          </p:cNvPr>
          <p:cNvSpPr/>
          <p:nvPr/>
        </p:nvSpPr>
        <p:spPr>
          <a:xfrm>
            <a:off x="443494" y="194506"/>
            <a:ext cx="5893138" cy="122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7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7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179F2-7692-477C-9914-034587D169E0}"/>
              </a:ext>
            </a:extLst>
          </p:cNvPr>
          <p:cNvSpPr/>
          <p:nvPr/>
        </p:nvSpPr>
        <p:spPr>
          <a:xfrm>
            <a:off x="443494" y="1419778"/>
            <a:ext cx="3446333" cy="1033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“The journey of a thousand miles begins with a single step.”</a:t>
            </a:r>
            <a:endParaRPr lang="en-GB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Lao Tzu (b.601 BCE)</a:t>
            </a:r>
            <a:endParaRPr lang="en-GB" sz="1600" dirty="0">
              <a:latin typeface="+mj-lt"/>
            </a:endParaRPr>
          </a:p>
        </p:txBody>
      </p:sp>
      <p:sp>
        <p:nvSpPr>
          <p:cNvPr id="7" name="AutoShape 2" descr="Aphorisms of Hippocrates printed 1573 in Lyon by Guillaume Rouillé ...">
            <a:extLst>
              <a:ext uri="{FF2B5EF4-FFF2-40B4-BE49-F238E27FC236}">
                <a16:creationId xmlns:a16="http://schemas.microsoft.com/office/drawing/2014/main" id="{4F2A434C-D3C5-40BE-9363-528092A1D4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Aphorisms of Hippocrates printed 1573 in Lyon by Guillaume Rouillé ...">
            <a:extLst>
              <a:ext uri="{FF2B5EF4-FFF2-40B4-BE49-F238E27FC236}">
                <a16:creationId xmlns:a16="http://schemas.microsoft.com/office/drawing/2014/main" id="{0FAF8E7B-B7D3-47D0-BECA-FED6D2F7C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Aphorisms of Hippocrates printed 1573 in Lyon by Guillaume Rouillé ...">
            <a:extLst>
              <a:ext uri="{FF2B5EF4-FFF2-40B4-BE49-F238E27FC236}">
                <a16:creationId xmlns:a16="http://schemas.microsoft.com/office/drawing/2014/main" id="{1E469F06-3A24-4706-8688-47C6FA8C6A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92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613C46CD-44E5-40E7-B637-59CB11611B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ao Te Ching (Dao de Jing): The Way to Goodness and Power (Chinese ...">
            <a:extLst>
              <a:ext uri="{FF2B5EF4-FFF2-40B4-BE49-F238E27FC236}">
                <a16:creationId xmlns:a16="http://schemas.microsoft.com/office/drawing/2014/main" id="{7736C714-39DD-4032-86D1-E27A8015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4349">
            <a:off x="344152" y="3636546"/>
            <a:ext cx="1647954" cy="22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405E5FE-8951-499B-881B-355DE9725681}"/>
              </a:ext>
            </a:extLst>
          </p:cNvPr>
          <p:cNvGrpSpPr/>
          <p:nvPr/>
        </p:nvGrpSpPr>
        <p:grpSpPr>
          <a:xfrm rot="20828617">
            <a:off x="191445" y="4392881"/>
            <a:ext cx="2423713" cy="1283373"/>
            <a:chOff x="5939415" y="4176813"/>
            <a:chExt cx="2982746" cy="142679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A4C9045-6E0F-4DB4-9AF2-44F6356B731B}"/>
                </a:ext>
              </a:extLst>
            </p:cNvPr>
            <p:cNvGrpSpPr/>
            <p:nvPr/>
          </p:nvGrpSpPr>
          <p:grpSpPr>
            <a:xfrm rot="934547">
              <a:off x="5939415" y="4186486"/>
              <a:ext cx="2963648" cy="1417117"/>
              <a:chOff x="-212188" y="4353775"/>
              <a:chExt cx="3045148" cy="113629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007EBC7-F69E-46D6-B7F2-8FD61A7BACC8}"/>
                  </a:ext>
                </a:extLst>
              </p:cNvPr>
              <p:cNvGrpSpPr/>
              <p:nvPr/>
            </p:nvGrpSpPr>
            <p:grpSpPr>
              <a:xfrm rot="95824">
                <a:off x="-212188" y="4353775"/>
                <a:ext cx="3045148" cy="1099584"/>
                <a:chOff x="-182709" y="4285385"/>
                <a:chExt cx="3402770" cy="1198244"/>
              </a:xfrm>
            </p:grpSpPr>
            <p:sp>
              <p:nvSpPr>
                <p:cNvPr id="48" name="Rounded Rectangle 11">
                  <a:extLst>
                    <a:ext uri="{FF2B5EF4-FFF2-40B4-BE49-F238E27FC236}">
                      <a16:creationId xmlns:a16="http://schemas.microsoft.com/office/drawing/2014/main" id="{6C8BD278-A927-4B04-9154-2A6EE3429935}"/>
                    </a:ext>
                  </a:extLst>
                </p:cNvPr>
                <p:cNvSpPr/>
                <p:nvPr/>
              </p:nvSpPr>
              <p:spPr>
                <a:xfrm rot="20955517">
                  <a:off x="53984" y="4285385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400" dirty="0">
                      <a:solidFill>
                        <a:srgbClr val="00B050"/>
                      </a:solidFill>
                      <a:latin typeface="+mj-lt"/>
                    </a:rPr>
                    <a:t>Eloquent</a:t>
                  </a: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CF08012-304D-46B5-A120-355CBB5278D8}"/>
                    </a:ext>
                  </a:extLst>
                </p:cNvPr>
                <p:cNvSpPr txBox="1"/>
                <p:nvPr/>
              </p:nvSpPr>
              <p:spPr>
                <a:xfrm rot="19321806">
                  <a:off x="-182709" y="4454566"/>
                  <a:ext cx="1285431" cy="269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Key-word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68621E9-3FD3-4FE9-BC40-D909006C8EC7}"/>
                    </a:ext>
                  </a:extLst>
                </p:cNvPr>
                <p:cNvSpPr/>
                <p:nvPr/>
              </p:nvSpPr>
              <p:spPr>
                <a:xfrm rot="20797666">
                  <a:off x="780489" y="4808116"/>
                  <a:ext cx="2399581" cy="50827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Well expressed, clear  and persuasive.</a:t>
                  </a:r>
                  <a:endParaRPr lang="en-GB" sz="1100" dirty="0">
                    <a:latin typeface="+mj-lt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2A61577A-49A1-4AD3-B120-A938C055D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55541" y="4915401"/>
                <a:ext cx="411578" cy="574671"/>
              </a:xfrm>
              <a:prstGeom prst="rect">
                <a:avLst/>
              </a:prstGeom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3108332-82D7-4F8B-BBBE-F871EF7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395920" y="4176813"/>
              <a:ext cx="526241" cy="588660"/>
            </a:xfrm>
            <a:prstGeom prst="rect">
              <a:avLst/>
            </a:prstGeom>
          </p:spPr>
        </p:pic>
      </p:grpSp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:a16="http://schemas.microsoft.com/office/drawing/2014/main" id="{6FA36DFE-E0E5-4B9E-9777-F4CDFDFB88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5928">
            <a:off x="2567609" y="1655874"/>
            <a:ext cx="2169053" cy="2895134"/>
          </a:xfrm>
          <a:prstGeom prst="rect">
            <a:avLst/>
          </a:prstGeom>
        </p:spPr>
      </p:pic>
      <p:pic>
        <p:nvPicPr>
          <p:cNvPr id="32" name="Picture 31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id="{7E01B347-5254-4D5A-81A3-B947A57A02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135" y="4194999"/>
            <a:ext cx="1597820" cy="201164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88" y="980835"/>
            <a:ext cx="4617881" cy="390857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3735088" y="376734"/>
            <a:ext cx="4591878" cy="631269"/>
          </a:xfrm>
          <a:prstGeom prst="wedgeRoundRectCallout">
            <a:avLst>
              <a:gd name="adj1" fmla="val 58086"/>
              <a:gd name="adj2" fmla="val -383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This week’s quote is a well known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found in the writings of the religion, Taoism.</a:t>
            </a:r>
          </a:p>
        </p:txBody>
      </p:sp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pic>
        <p:nvPicPr>
          <p:cNvPr id="2054" name="Picture 6" descr="Lao Tzu -The Book of Life">
            <a:extLst>
              <a:ext uri="{FF2B5EF4-FFF2-40B4-BE49-F238E27FC236}">
                <a16:creationId xmlns:a16="http://schemas.microsoft.com/office/drawing/2014/main" id="{BD401937-692F-4E98-BB6E-3E24EE33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6040" l="9639" r="89960">
                        <a14:foregroundMark x1="26104" y1="87624" x2="27309" y2="93069"/>
                        <a14:foregroundMark x1="26908" y1="98020" x2="57831" y2="95545"/>
                        <a14:foregroundMark x1="57831" y1="95545" x2="69076" y2="96040"/>
                        <a14:foregroundMark x1="47791" y1="11386" x2="47791" y2="11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5966" y="4194999"/>
            <a:ext cx="2307470" cy="18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015DB53-A927-4AF9-BE01-BEC305657C97}"/>
              </a:ext>
            </a:extLst>
          </p:cNvPr>
          <p:cNvSpPr/>
          <p:nvPr/>
        </p:nvSpPr>
        <p:spPr>
          <a:xfrm>
            <a:off x="3859797" y="5001208"/>
            <a:ext cx="3614439" cy="875440"/>
          </a:xfrm>
          <a:prstGeom prst="wedgeRoundRectCallout">
            <a:avLst>
              <a:gd name="adj1" fmla="val 77158"/>
              <a:gd name="adj2" fmla="val -482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Books of </a:t>
            </a:r>
            <a:r>
              <a:rPr lang="en-GB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aphorisms</a:t>
            </a: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can be found in most religions. Sometimes they are referred to as ‘wisdom writings.’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29B8C57-3D2F-4373-AEAB-02C18E4652BC}"/>
              </a:ext>
            </a:extLst>
          </p:cNvPr>
          <p:cNvSpPr/>
          <p:nvPr/>
        </p:nvSpPr>
        <p:spPr>
          <a:xfrm>
            <a:off x="1772971" y="4460877"/>
            <a:ext cx="1768830" cy="1460414"/>
          </a:xfrm>
          <a:prstGeom prst="wedgeRoundRectCallout">
            <a:avLst>
              <a:gd name="adj1" fmla="val -90244"/>
              <a:gd name="adj2" fmla="val 9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Buddhist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Dhammapada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contains 423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by the Buddha.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D1DBBB51-7141-4686-9BEC-5A903BBB1AE5}"/>
              </a:ext>
            </a:extLst>
          </p:cNvPr>
          <p:cNvSpPr/>
          <p:nvPr/>
        </p:nvSpPr>
        <p:spPr>
          <a:xfrm>
            <a:off x="218077" y="2277624"/>
            <a:ext cx="2389569" cy="800219"/>
          </a:xfrm>
          <a:prstGeom prst="wedgeRoundRectCallout">
            <a:avLst>
              <a:gd name="adj1" fmla="val 83245"/>
              <a:gd name="adj2" fmla="val 27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Whilst King Solomon wrote books of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in the Bible.</a:t>
            </a:r>
          </a:p>
        </p:txBody>
      </p:sp>
      <p:pic>
        <p:nvPicPr>
          <p:cNvPr id="1028" name="Picture 4" descr="Dhammapada: The Sayings of the Buddha (Shambhala Pocket Classics ...">
            <a:extLst>
              <a:ext uri="{FF2B5EF4-FFF2-40B4-BE49-F238E27FC236}">
                <a16:creationId xmlns:a16="http://schemas.microsoft.com/office/drawing/2014/main" id="{43818127-8FBC-4D5F-A4C3-EE4FCB1F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8164">
            <a:off x="2006026" y="2253404"/>
            <a:ext cx="1282544" cy="19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111B8934-32D7-4617-8320-CAF03B4EBB0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4220">
            <a:off x="241711" y="3848612"/>
            <a:ext cx="3181590" cy="23051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C1CD1-29C6-4AF6-A513-6FF46B2DD129}"/>
              </a:ext>
            </a:extLst>
          </p:cNvPr>
          <p:cNvGrpSpPr/>
          <p:nvPr/>
        </p:nvGrpSpPr>
        <p:grpSpPr>
          <a:xfrm>
            <a:off x="3857357" y="1477099"/>
            <a:ext cx="4425513" cy="3038915"/>
            <a:chOff x="3060311" y="783935"/>
            <a:chExt cx="4115188" cy="3149438"/>
          </a:xfrm>
        </p:grpSpPr>
        <p:pic>
          <p:nvPicPr>
            <p:cNvPr id="35" name="Picture 34" descr="A person with a sunset in the background&#10;&#10;Description automatically generated">
              <a:extLst>
                <a:ext uri="{FF2B5EF4-FFF2-40B4-BE49-F238E27FC236}">
                  <a16:creationId xmlns:a16="http://schemas.microsoft.com/office/drawing/2014/main" id="{969B3AAA-83B4-4D8D-9D1A-832D26FF8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311" y="783935"/>
              <a:ext cx="4084827" cy="314943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8A3A5F8-ADC0-4074-986F-BDAC514FC760}"/>
                </a:ext>
              </a:extLst>
            </p:cNvPr>
            <p:cNvSpPr/>
            <p:nvPr/>
          </p:nvSpPr>
          <p:spPr>
            <a:xfrm>
              <a:off x="3163754" y="829245"/>
              <a:ext cx="4011745" cy="1231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b="1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“The journey of a thousand miles begins with a single step.”</a:t>
              </a:r>
              <a:endPara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4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Lao Tzu (b.601 BCE)</a:t>
              </a:r>
              <a:endParaRPr lang="en-GB" sz="1600" dirty="0">
                <a:latin typeface="+mj-lt"/>
              </a:endParaRPr>
            </a:p>
          </p:txBody>
        </p:sp>
      </p:grpSp>
      <p:pic>
        <p:nvPicPr>
          <p:cNvPr id="3076" name="Picture 4" descr="Hate Is Not Conquered by Hate Hate Is Conquered by Love This Is a ...">
            <a:extLst>
              <a:ext uri="{FF2B5EF4-FFF2-40B4-BE49-F238E27FC236}">
                <a16:creationId xmlns:a16="http://schemas.microsoft.com/office/drawing/2014/main" id="{9F07B893-AF48-4290-8DC2-D3418E052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906"/>
          <a:stretch/>
        </p:blipFill>
        <p:spPr bwMode="auto">
          <a:xfrm>
            <a:off x="3852984" y="1476595"/>
            <a:ext cx="4397235" cy="303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n on Christian Faith,Bible verses">
            <a:extLst>
              <a:ext uri="{FF2B5EF4-FFF2-40B4-BE49-F238E27FC236}">
                <a16:creationId xmlns:a16="http://schemas.microsoft.com/office/drawing/2014/main" id="{3CA2251F-C44B-4361-AFDC-7E2D11637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2039" y="1460501"/>
            <a:ext cx="4467225" cy="30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10" grpId="0" animBg="1"/>
      <p:bldP spid="10" grpId="1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64040A60-B5C8-4775-BA92-40B9CA5636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FBD6ADB-C92B-4CE1-9D4D-1895C3CA516B}"/>
              </a:ext>
            </a:extLst>
          </p:cNvPr>
          <p:cNvGrpSpPr/>
          <p:nvPr/>
        </p:nvGrpSpPr>
        <p:grpSpPr>
          <a:xfrm rot="2234287">
            <a:off x="-204446" y="4330634"/>
            <a:ext cx="2077598" cy="1806746"/>
            <a:chOff x="2756269" y="2007722"/>
            <a:chExt cx="2210018" cy="2207339"/>
          </a:xfrm>
        </p:grpSpPr>
        <p:pic>
          <p:nvPicPr>
            <p:cNvPr id="23" name="Picture 22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BAAD78B8-AF08-49EE-8A9D-BBA7FA98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059">
              <a:off x="2756269" y="2007722"/>
              <a:ext cx="2210018" cy="22073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2927FF7-880C-4D21-A9D0-8175DB7F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06004">
              <a:off x="3104330" y="2592264"/>
              <a:ext cx="803772" cy="454657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88" y="980835"/>
            <a:ext cx="4617881" cy="390857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3739896" y="376734"/>
            <a:ext cx="4613073" cy="631269"/>
          </a:xfrm>
          <a:prstGeom prst="wedgeRoundRectCallout">
            <a:avLst>
              <a:gd name="adj1" fmla="val 55948"/>
              <a:gd name="adj2" fmla="val -355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word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was created by an ancient physician (a doctor) called Hippocrates 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(d.370 BCE)</a:t>
            </a:r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7C53055-1BD3-405D-8D4F-3FD7B4E5207A}"/>
              </a:ext>
            </a:extLst>
          </p:cNvPr>
          <p:cNvSpPr/>
          <p:nvPr/>
        </p:nvSpPr>
        <p:spPr>
          <a:xfrm>
            <a:off x="1966365" y="5196417"/>
            <a:ext cx="4508084" cy="697617"/>
          </a:xfrm>
          <a:prstGeom prst="wedgeRoundRectCallout">
            <a:avLst>
              <a:gd name="adj1" fmla="val -73633"/>
              <a:gd name="adj2" fmla="val -295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 wrote a book called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, with short statements expressing truths about medicine. </a:t>
            </a:r>
          </a:p>
        </p:txBody>
      </p:sp>
      <p:pic>
        <p:nvPicPr>
          <p:cNvPr id="16" name="Picture 15" descr="A picture containing sitting, table, food&#10;&#10;Description automatically generated">
            <a:extLst>
              <a:ext uri="{FF2B5EF4-FFF2-40B4-BE49-F238E27FC236}">
                <a16:creationId xmlns:a16="http://schemas.microsoft.com/office/drawing/2014/main" id="{91E82122-0D2E-46BA-B4BA-1586EBF0AC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9828">
            <a:off x="3516075" y="1269964"/>
            <a:ext cx="4820975" cy="36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453C7A07-CF2D-41DB-9A11-B392550C5F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id="{5EA5310C-7042-4010-A2B7-A6B08FCFF97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4737">
            <a:off x="2726420" y="1868931"/>
            <a:ext cx="1450555" cy="18262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FBD6ADB-C92B-4CE1-9D4D-1895C3CA516B}"/>
              </a:ext>
            </a:extLst>
          </p:cNvPr>
          <p:cNvGrpSpPr/>
          <p:nvPr/>
        </p:nvGrpSpPr>
        <p:grpSpPr>
          <a:xfrm rot="2234287">
            <a:off x="-163910" y="4330635"/>
            <a:ext cx="2077598" cy="1806746"/>
            <a:chOff x="2756269" y="2007722"/>
            <a:chExt cx="2210018" cy="2207339"/>
          </a:xfrm>
        </p:grpSpPr>
        <p:pic>
          <p:nvPicPr>
            <p:cNvPr id="23" name="Picture 22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BAAD78B8-AF08-49EE-8A9D-BBA7FA98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059">
              <a:off x="2756269" y="2007722"/>
              <a:ext cx="2210018" cy="22073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2927FF7-880C-4D21-A9D0-8175DB7F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06004">
              <a:off x="3104330" y="2592264"/>
              <a:ext cx="803772" cy="454657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88" y="980835"/>
            <a:ext cx="4617881" cy="390857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3792116" y="349437"/>
            <a:ext cx="4570970" cy="631269"/>
          </a:xfrm>
          <a:prstGeom prst="wedgeRoundRectCallout">
            <a:avLst>
              <a:gd name="adj1" fmla="val 55085"/>
              <a:gd name="adj2" fmla="val -339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However, Hippocrates is better known for his oaths, or the promises new doctors make.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pic>
        <p:nvPicPr>
          <p:cNvPr id="44" name="Picture 6" descr="Lao Tzu -The Book of Life">
            <a:extLst>
              <a:ext uri="{FF2B5EF4-FFF2-40B4-BE49-F238E27FC236}">
                <a16:creationId xmlns:a16="http://schemas.microsoft.com/office/drawing/2014/main" id="{AD5F0751-02A1-401D-808C-8AADE837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96040" l="9639" r="89960">
                        <a14:foregroundMark x1="26104" y1="87624" x2="27309" y2="93069"/>
                        <a14:foregroundMark x1="26908" y1="98020" x2="57831" y2="95545"/>
                        <a14:foregroundMark x1="57831" y1="95545" x2="69076" y2="96040"/>
                        <a14:foregroundMark x1="47791" y1="11386" x2="47791" y2="11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834" y="4194998"/>
            <a:ext cx="2307470" cy="18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6654E4C-533B-4458-BCCB-437501223EA6}"/>
              </a:ext>
            </a:extLst>
          </p:cNvPr>
          <p:cNvSpPr/>
          <p:nvPr/>
        </p:nvSpPr>
        <p:spPr>
          <a:xfrm>
            <a:off x="3611784" y="4962654"/>
            <a:ext cx="4187241" cy="908319"/>
          </a:xfrm>
          <a:prstGeom prst="wedgeRoundRectCallout">
            <a:avLst>
              <a:gd name="adj1" fmla="val 65881"/>
              <a:gd name="adj2" fmla="val -449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62626"/>
                </a:solidFill>
                <a:latin typeface="+mj-lt"/>
              </a:rPr>
              <a:t>When newly qualified doctors take The Hippocratic Oath, they pledge to care, respect and preserve the lives of patients.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330E742-A981-4C73-A263-CB24FB135C00}"/>
              </a:ext>
            </a:extLst>
          </p:cNvPr>
          <p:cNvSpPr/>
          <p:nvPr/>
        </p:nvSpPr>
        <p:spPr>
          <a:xfrm>
            <a:off x="320040" y="2574355"/>
            <a:ext cx="2307385" cy="646331"/>
          </a:xfrm>
          <a:prstGeom prst="wedgeRoundRectCallout">
            <a:avLst>
              <a:gd name="adj1" fmla="val 74739"/>
              <a:gd name="adj2" fmla="val 115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Otherwise known as The Hippocratic Oath.</a:t>
            </a:r>
          </a:p>
        </p:txBody>
      </p:sp>
      <p:pic>
        <p:nvPicPr>
          <p:cNvPr id="6146" name="Picture 2" descr="The Hippocratic Oath - Medicalopedia">
            <a:extLst>
              <a:ext uri="{FF2B5EF4-FFF2-40B4-BE49-F238E27FC236}">
                <a16:creationId xmlns:a16="http://schemas.microsoft.com/office/drawing/2014/main" id="{DF1ED4D4-D2C0-44E2-99D6-766AEA23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272" y="1472243"/>
            <a:ext cx="4374183" cy="29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Newcastle University MBBS Graduation 2020_noqs7kcOdGY_36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D81F7B4-234F-4A5E-9FC3-8A8F7CBA1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40840" y="1480453"/>
            <a:ext cx="4406375" cy="301712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52936A3-D12E-401B-9FF5-EA88AA06E7F4}"/>
              </a:ext>
            </a:extLst>
          </p:cNvPr>
          <p:cNvSpPr/>
          <p:nvPr/>
        </p:nvSpPr>
        <p:spPr>
          <a:xfrm>
            <a:off x="273855" y="2232342"/>
            <a:ext cx="2273732" cy="1114530"/>
          </a:xfrm>
          <a:prstGeom prst="wedgeRoundRectCallout">
            <a:avLst>
              <a:gd name="adj1" fmla="val 79095"/>
              <a:gd name="adj2" fmla="val 1540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Here’s some new doctors pledging themselves to those oaths last month…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FA61D3C-851B-4BF9-B51A-ACC535FF4E72}"/>
              </a:ext>
            </a:extLst>
          </p:cNvPr>
          <p:cNvSpPr/>
          <p:nvPr/>
        </p:nvSpPr>
        <p:spPr>
          <a:xfrm>
            <a:off x="1180901" y="3436204"/>
            <a:ext cx="2307385" cy="1078991"/>
          </a:xfrm>
          <a:prstGeom prst="wedgeRoundRectCallout">
            <a:avLst>
              <a:gd name="adj1" fmla="val 38017"/>
              <a:gd name="adj2" fmla="val -90889"/>
              <a:gd name="adj3" fmla="val 16667"/>
            </a:avLst>
          </a:prstGeom>
          <a:solidFill>
            <a:srgbClr val="33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However, the oath doesn’t ask doctors to risk their own lives in the care of others…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4BD1DBB-FD69-4A4A-BEC9-997D72B8D59C}"/>
              </a:ext>
            </a:extLst>
          </p:cNvPr>
          <p:cNvSpPr/>
          <p:nvPr/>
        </p:nvSpPr>
        <p:spPr>
          <a:xfrm>
            <a:off x="2426210" y="5129370"/>
            <a:ext cx="4457902" cy="705365"/>
          </a:xfrm>
          <a:prstGeom prst="wedgeRoundRectCallout">
            <a:avLst>
              <a:gd name="adj1" fmla="val -83869"/>
              <a:gd name="adj2" fmla="val -19331"/>
              <a:gd name="adj3" fmla="val 16667"/>
            </a:avLst>
          </a:prstGeom>
          <a:solidFill>
            <a:srgbClr val="33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+mj-lt"/>
              </a:rPr>
              <a:t>But that’s what doctors and other front line NHS staff and keyworkers are currently doing.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E392A73-8BD8-4D4F-BBFE-47FF349D89BE}"/>
              </a:ext>
            </a:extLst>
          </p:cNvPr>
          <p:cNvSpPr/>
          <p:nvPr/>
        </p:nvSpPr>
        <p:spPr>
          <a:xfrm>
            <a:off x="3778816" y="357418"/>
            <a:ext cx="4570970" cy="631269"/>
          </a:xfrm>
          <a:prstGeom prst="wedgeRoundRectCallout">
            <a:avLst>
              <a:gd name="adj1" fmla="val 55686"/>
              <a:gd name="adj2" fmla="val -35443"/>
              <a:gd name="adj3" fmla="val 16667"/>
            </a:avLst>
          </a:prstGeom>
          <a:solidFill>
            <a:srgbClr val="33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So let’s all show our appreciation for NHS front line workers by clapping on Thursdays at 8pm.</a:t>
            </a:r>
          </a:p>
          <a:p>
            <a:pPr algn="ctr"/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y2mate.com - Clap For Our Carers_ UK Bursts Into Applause To Thank NHS Staff Fighting Coronavirus_OLfffB2i2Qg_36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5A5C1C5-8BA2-4CB5-932E-2D50DA0998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28226" y="1471309"/>
            <a:ext cx="4436294" cy="30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2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9" grpId="1" animBg="1"/>
      <p:bldP spid="4" grpId="0" animBg="1"/>
      <p:bldP spid="4" grpId="1" animBg="1"/>
      <p:bldP spid="8" grpId="0" animBg="1"/>
      <p:bldP spid="8" grpId="1" animBg="1"/>
      <p:bldP spid="10" grpId="0" animBg="1"/>
      <p:bldP spid="14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3">
            <a:extLst>
              <a:ext uri="{FF2B5EF4-FFF2-40B4-BE49-F238E27FC236}">
                <a16:creationId xmlns:a16="http://schemas.microsoft.com/office/drawing/2014/main" id="{4F39FB79-F5D7-4C05-9493-23D0D75185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1DDE2-325C-4A36-8C5B-38D8DAE7E52D}"/>
              </a:ext>
            </a:extLst>
          </p:cNvPr>
          <p:cNvGrpSpPr/>
          <p:nvPr/>
        </p:nvGrpSpPr>
        <p:grpSpPr>
          <a:xfrm rot="21099032">
            <a:off x="3075587" y="1771930"/>
            <a:ext cx="1438384" cy="1433433"/>
            <a:chOff x="2756269" y="2007722"/>
            <a:chExt cx="2210018" cy="2207339"/>
          </a:xfrm>
        </p:grpSpPr>
        <p:pic>
          <p:nvPicPr>
            <p:cNvPr id="36" name="Picture 35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5401A2AD-03BF-43D8-B542-6ECE5AE5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059">
              <a:off x="2756269" y="2007722"/>
              <a:ext cx="2210018" cy="220733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AC03F8E-6D34-468C-969D-0FDA09443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06004">
              <a:off x="3104330" y="2592264"/>
              <a:ext cx="803772" cy="454657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88" y="980835"/>
            <a:ext cx="4617881" cy="390857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3753376" y="376734"/>
            <a:ext cx="4532905" cy="631269"/>
          </a:xfrm>
          <a:prstGeom prst="wedgeRoundRectCallout">
            <a:avLst>
              <a:gd name="adj1" fmla="val 57077"/>
              <a:gd name="adj2" fmla="val -397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Of course, not all sayings are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aphorisms.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Some sayings simply give information or instruction.</a:t>
            </a:r>
          </a:p>
        </p:txBody>
      </p:sp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pic>
        <p:nvPicPr>
          <p:cNvPr id="2054" name="Picture 6" descr="Lao Tzu -The Book of Life">
            <a:extLst>
              <a:ext uri="{FF2B5EF4-FFF2-40B4-BE49-F238E27FC236}">
                <a16:creationId xmlns:a16="http://schemas.microsoft.com/office/drawing/2014/main" id="{BD401937-692F-4E98-BB6E-3E24EE33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96040" l="9639" r="89960">
                        <a14:foregroundMark x1="26104" y1="87624" x2="27309" y2="93069"/>
                        <a14:foregroundMark x1="26908" y1="98020" x2="57831" y2="95545"/>
                        <a14:foregroundMark x1="57831" y1="95545" x2="69076" y2="96040"/>
                        <a14:foregroundMark x1="47791" y1="11386" x2="47791" y2="11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9727" y="4207991"/>
            <a:ext cx="2307470" cy="18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nstruction Services | Property Maintenance | Building Refurbishment">
            <a:extLst>
              <a:ext uri="{FF2B5EF4-FFF2-40B4-BE49-F238E27FC236}">
                <a16:creationId xmlns:a16="http://schemas.microsoft.com/office/drawing/2014/main" id="{DFD0EE19-4CDA-4E0C-ACFF-052BDF2C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398" y="1320281"/>
            <a:ext cx="4763070" cy="308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6817BF-4942-4228-8782-7854E2E2985C}"/>
              </a:ext>
            </a:extLst>
          </p:cNvPr>
          <p:cNvGrpSpPr/>
          <p:nvPr/>
        </p:nvGrpSpPr>
        <p:grpSpPr>
          <a:xfrm rot="21071823">
            <a:off x="1549658" y="4781784"/>
            <a:ext cx="2431614" cy="1457113"/>
            <a:chOff x="6565543" y="4794030"/>
            <a:chExt cx="2431614" cy="145711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E7EEDCC-9E7B-4554-A51C-2494988E3573}"/>
                </a:ext>
              </a:extLst>
            </p:cNvPr>
            <p:cNvGrpSpPr/>
            <p:nvPr/>
          </p:nvGrpSpPr>
          <p:grpSpPr>
            <a:xfrm rot="877270">
              <a:off x="6565543" y="4794030"/>
              <a:ext cx="2431614" cy="1457113"/>
              <a:chOff x="100215" y="4233194"/>
              <a:chExt cx="2568481" cy="1609794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3A50F8B-0228-4968-B8F8-5B290165DD91}"/>
                  </a:ext>
                </a:extLst>
              </p:cNvPr>
              <p:cNvGrpSpPr/>
              <p:nvPr/>
            </p:nvGrpSpPr>
            <p:grpSpPr>
              <a:xfrm rot="21436684">
                <a:off x="100215" y="4435053"/>
                <a:ext cx="2568481" cy="1407935"/>
                <a:chOff x="-100100" y="4420839"/>
                <a:chExt cx="2984125" cy="1210992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7872D63-8507-4F02-85CB-FFD1F09430E9}"/>
                    </a:ext>
                  </a:extLst>
                </p:cNvPr>
                <p:cNvGrpSpPr/>
                <p:nvPr/>
              </p:nvGrpSpPr>
              <p:grpSpPr>
                <a:xfrm rot="95824">
                  <a:off x="-100100" y="4420839"/>
                  <a:ext cx="2984125" cy="1160624"/>
                  <a:chOff x="-54448" y="4355959"/>
                  <a:chExt cx="3334582" cy="1264765"/>
                </a:xfrm>
              </p:grpSpPr>
              <p:sp>
                <p:nvSpPr>
                  <p:cNvPr id="30" name="Rounded Rectangle 11">
                    <a:extLst>
                      <a:ext uri="{FF2B5EF4-FFF2-40B4-BE49-F238E27FC236}">
                        <a16:creationId xmlns:a16="http://schemas.microsoft.com/office/drawing/2014/main" id="{B4AB72A7-515C-4326-8285-13D6A7C57FF5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4057" y="4355959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Laconic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324EEFA-AED8-485F-A632-B8E7DAAC4321}"/>
                      </a:ext>
                    </a:extLst>
                  </p:cNvPr>
                  <p:cNvSpPr txBox="1"/>
                  <p:nvPr/>
                </p:nvSpPr>
                <p:spPr>
                  <a:xfrm rot="19216717">
                    <a:off x="-54448" y="4528207"/>
                    <a:ext cx="1285428" cy="2991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D36C05A5-E99B-47F5-BD55-E7230EC111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208346" y="5063781"/>
                  <a:ext cx="442819" cy="568050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C45F67A-0981-4D27-877D-20E7CDE31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24434" y="4233194"/>
                <a:ext cx="439760" cy="514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C8CC09-884E-48E1-8131-3FA970D5BFCB}"/>
                </a:ext>
              </a:extLst>
            </p:cNvPr>
            <p:cNvSpPr/>
            <p:nvPr/>
          </p:nvSpPr>
          <p:spPr>
            <a:xfrm rot="152779">
              <a:off x="7035391" y="5420225"/>
              <a:ext cx="18598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A person, speech, or style of writing using very few words.</a:t>
              </a:r>
              <a:endParaRPr lang="en-GB" sz="800" dirty="0">
                <a:latin typeface="+mj-lt"/>
              </a:endParaRPr>
            </a:p>
          </p:txBody>
        </p:sp>
      </p:grpSp>
      <p:pic>
        <p:nvPicPr>
          <p:cNvPr id="32" name="Picture 31" descr="A picture containing animal, standing, man, dark&#10;&#10;Description automatically generated">
            <a:extLst>
              <a:ext uri="{FF2B5EF4-FFF2-40B4-BE49-F238E27FC236}">
                <a16:creationId xmlns:a16="http://schemas.microsoft.com/office/drawing/2014/main" id="{F15536F3-6D6A-45D7-BA8D-4FDDE1DDFBE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12" y="3336161"/>
            <a:ext cx="1652570" cy="3109363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456551D1-8856-48B4-84F3-0F36A8A04273}"/>
              </a:ext>
            </a:extLst>
          </p:cNvPr>
          <p:cNvSpPr/>
          <p:nvPr/>
        </p:nvSpPr>
        <p:spPr>
          <a:xfrm>
            <a:off x="4081455" y="5095492"/>
            <a:ext cx="3443422" cy="825511"/>
          </a:xfrm>
          <a:prstGeom prst="wedgeRoundRectCallout">
            <a:avLst>
              <a:gd name="adj1" fmla="val 73880"/>
              <a:gd name="adj2" fmla="val -505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Aphorisms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are usually meaningful, based in experience, sometimes humorous and very often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laconic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0C5EA760-A021-49E3-8344-E9AC7D131931}"/>
              </a:ext>
            </a:extLst>
          </p:cNvPr>
          <p:cNvSpPr/>
          <p:nvPr/>
        </p:nvSpPr>
        <p:spPr>
          <a:xfrm>
            <a:off x="189177" y="2094322"/>
            <a:ext cx="2670491" cy="1178230"/>
          </a:xfrm>
          <a:prstGeom prst="wedgeRoundRectCallout">
            <a:avLst>
              <a:gd name="adj1" fmla="val 80121"/>
              <a:gd name="adj2" fmla="val 40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word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laconic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named after the ancient people of </a:t>
            </a:r>
            <a:r>
              <a:rPr lang="en-GB" dirty="0">
                <a:solidFill>
                  <a:srgbClr val="181818"/>
                </a:solidFill>
                <a:latin typeface="+mj-lt"/>
              </a:rPr>
              <a:t>Lacedaemon (or Sparta) in Greece. 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CD9B297-C77E-47B7-8BD8-B5DBF4C437AA}"/>
              </a:ext>
            </a:extLst>
          </p:cNvPr>
          <p:cNvSpPr/>
          <p:nvPr/>
        </p:nvSpPr>
        <p:spPr>
          <a:xfrm>
            <a:off x="1228484" y="3383553"/>
            <a:ext cx="2551266" cy="609340"/>
          </a:xfrm>
          <a:prstGeom prst="wedgeRoundRectCallout">
            <a:avLst>
              <a:gd name="adj1" fmla="val 46048"/>
              <a:gd name="adj2" fmla="val -1538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They were famed for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brevity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of their speech.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7EE720-B384-4E32-AE6E-DC63BC27BC6D}"/>
              </a:ext>
            </a:extLst>
          </p:cNvPr>
          <p:cNvGrpSpPr/>
          <p:nvPr/>
        </p:nvGrpSpPr>
        <p:grpSpPr>
          <a:xfrm rot="20828617">
            <a:off x="1512396" y="4937939"/>
            <a:ext cx="2393372" cy="1287961"/>
            <a:chOff x="5976755" y="4176813"/>
            <a:chExt cx="2945406" cy="14318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C69253B-81A6-476A-99BE-704A9452EB39}"/>
                </a:ext>
              </a:extLst>
            </p:cNvPr>
            <p:cNvGrpSpPr/>
            <p:nvPr/>
          </p:nvGrpSpPr>
          <p:grpSpPr>
            <a:xfrm rot="934547">
              <a:off x="5976755" y="4192268"/>
              <a:ext cx="2925511" cy="1416435"/>
              <a:chOff x="-173009" y="4354321"/>
              <a:chExt cx="3005962" cy="113575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A4DF72A-553C-4745-A6B0-8B01DD540FE9}"/>
                  </a:ext>
                </a:extLst>
              </p:cNvPr>
              <p:cNvGrpSpPr/>
              <p:nvPr/>
            </p:nvGrpSpPr>
            <p:grpSpPr>
              <a:xfrm rot="95824">
                <a:off x="-173009" y="4354321"/>
                <a:ext cx="3005962" cy="1099584"/>
                <a:chOff x="-138921" y="4285385"/>
                <a:chExt cx="3358982" cy="1198244"/>
              </a:xfrm>
            </p:grpSpPr>
            <p:sp>
              <p:nvSpPr>
                <p:cNvPr id="53" name="Rounded Rectangle 11">
                  <a:extLst>
                    <a:ext uri="{FF2B5EF4-FFF2-40B4-BE49-F238E27FC236}">
                      <a16:creationId xmlns:a16="http://schemas.microsoft.com/office/drawing/2014/main" id="{307916D7-1F4D-472F-A97E-86D2A93D3206}"/>
                    </a:ext>
                  </a:extLst>
                </p:cNvPr>
                <p:cNvSpPr/>
                <p:nvPr/>
              </p:nvSpPr>
              <p:spPr>
                <a:xfrm rot="20955517">
                  <a:off x="53984" y="4285385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400" dirty="0">
                      <a:solidFill>
                        <a:srgbClr val="00B050"/>
                      </a:solidFill>
                      <a:latin typeface="+mj-lt"/>
                    </a:rPr>
                    <a:t>Brevity</a:t>
                  </a: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28557C9-F5DB-4E9F-A5F4-86A5F4D107A4}"/>
                    </a:ext>
                  </a:extLst>
                </p:cNvPr>
                <p:cNvSpPr txBox="1"/>
                <p:nvPr/>
              </p:nvSpPr>
              <p:spPr>
                <a:xfrm rot="19556281">
                  <a:off x="-138921" y="4514356"/>
                  <a:ext cx="1285431" cy="269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A202D36-B9EB-4421-97CC-18028434BF58}"/>
                    </a:ext>
                  </a:extLst>
                </p:cNvPr>
                <p:cNvSpPr/>
                <p:nvPr/>
              </p:nvSpPr>
              <p:spPr>
                <a:xfrm rot="20797666">
                  <a:off x="816320" y="4646844"/>
                  <a:ext cx="2353135" cy="7175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222222"/>
                      </a:solidFill>
                      <a:latin typeface="+mj-lt"/>
                    </a:rPr>
                    <a:t>The concise and exact use of words in writing or speech.</a:t>
                  </a:r>
                  <a:endParaRPr lang="en-GB" sz="1400" dirty="0">
                    <a:latin typeface="+mj-lt"/>
                  </a:endParaRPr>
                </a:p>
              </p:txBody>
            </p:sp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E8B8C00-89B0-46F4-8BC9-9F3CA20E0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55541" y="4915401"/>
                <a:ext cx="411578" cy="574671"/>
              </a:xfrm>
              <a:prstGeom prst="rect">
                <a:avLst/>
              </a:prstGeom>
            </p:spPr>
          </p:pic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C5FA1C6-20A1-4F0F-B8FA-53A2B6A7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395920" y="4176813"/>
              <a:ext cx="526241" cy="588660"/>
            </a:xfrm>
            <a:prstGeom prst="rect">
              <a:avLst/>
            </a:prstGeom>
          </p:spPr>
        </p:pic>
      </p:grp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49D0DD11-EFB6-4E53-BCE5-5B190B2859D8}"/>
              </a:ext>
            </a:extLst>
          </p:cNvPr>
          <p:cNvSpPr/>
          <p:nvPr/>
        </p:nvSpPr>
        <p:spPr>
          <a:xfrm>
            <a:off x="3701149" y="353157"/>
            <a:ext cx="4659113" cy="651256"/>
          </a:xfrm>
          <a:prstGeom prst="wedgeRoundRectCallout">
            <a:avLst>
              <a:gd name="adj1" fmla="val 55114"/>
              <a:gd name="adj2" fmla="val -383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+mj-lt"/>
              </a:rPr>
              <a:t>Sparta was a military society, valuing physical and mental prowess. </a:t>
            </a:r>
            <a:r>
              <a:rPr lang="en-GB" sz="1700" i="1" dirty="0">
                <a:solidFill>
                  <a:schemeClr val="tx1"/>
                </a:solidFill>
                <a:latin typeface="+mj-lt"/>
              </a:rPr>
              <a:t>Loquaciousness</a:t>
            </a:r>
            <a:r>
              <a:rPr lang="en-GB" sz="1700" dirty="0">
                <a:solidFill>
                  <a:schemeClr val="tx1"/>
                </a:solidFill>
                <a:latin typeface="+mj-lt"/>
              </a:rPr>
              <a:t> was discouraged.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9FF1B6-AFA5-410E-BDD3-E945502E1B1C}"/>
              </a:ext>
            </a:extLst>
          </p:cNvPr>
          <p:cNvGrpSpPr/>
          <p:nvPr/>
        </p:nvGrpSpPr>
        <p:grpSpPr>
          <a:xfrm rot="20790697">
            <a:off x="1182640" y="2313964"/>
            <a:ext cx="2336830" cy="1158363"/>
            <a:chOff x="639532" y="686601"/>
            <a:chExt cx="2521385" cy="126861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CFDD298-5141-4376-9F87-A188FFAE20B2}"/>
                </a:ext>
              </a:extLst>
            </p:cNvPr>
            <p:cNvGrpSpPr/>
            <p:nvPr/>
          </p:nvGrpSpPr>
          <p:grpSpPr>
            <a:xfrm rot="222155">
              <a:off x="639532" y="686601"/>
              <a:ext cx="2491055" cy="1268612"/>
              <a:chOff x="6484509" y="4966675"/>
              <a:chExt cx="2491055" cy="1268612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BF436AF9-73A3-4AA8-9C86-65AAD65A2529}"/>
                  </a:ext>
                </a:extLst>
              </p:cNvPr>
              <p:cNvGrpSpPr/>
              <p:nvPr/>
            </p:nvGrpSpPr>
            <p:grpSpPr>
              <a:xfrm rot="713954">
                <a:off x="6484509" y="4966675"/>
                <a:ext cx="2491055" cy="1268612"/>
                <a:chOff x="-173033" y="4419823"/>
                <a:chExt cx="3057072" cy="1205493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EBF7E855-A2A9-4CA6-BB75-8398DA3A4F11}"/>
                    </a:ext>
                  </a:extLst>
                </p:cNvPr>
                <p:cNvGrpSpPr/>
                <p:nvPr/>
              </p:nvGrpSpPr>
              <p:grpSpPr>
                <a:xfrm rot="95824">
                  <a:off x="-173033" y="4419823"/>
                  <a:ext cx="3057072" cy="1160624"/>
                  <a:chOff x="-135962" y="4355959"/>
                  <a:chExt cx="3416096" cy="1264765"/>
                </a:xfrm>
              </p:grpSpPr>
              <p:sp>
                <p:nvSpPr>
                  <p:cNvPr id="73" name="Rounded Rectangle 11">
                    <a:extLst>
                      <a:ext uri="{FF2B5EF4-FFF2-40B4-BE49-F238E27FC236}">
                        <a16:creationId xmlns:a16="http://schemas.microsoft.com/office/drawing/2014/main" id="{0B3243E9-5B2E-4F0D-832C-A1F7007F7E94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4057" y="4355959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Loquacity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9C19C455-3A59-4589-99FB-4B59FE5ACD29}"/>
                      </a:ext>
                    </a:extLst>
                  </p:cNvPr>
                  <p:cNvSpPr txBox="1"/>
                  <p:nvPr/>
                </p:nvSpPr>
                <p:spPr>
                  <a:xfrm rot="19216717">
                    <a:off x="-135962" y="4557610"/>
                    <a:ext cx="1285428" cy="2991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1694ED6D-0B66-40A4-9E38-FE20716F7D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219352" y="5057266"/>
                  <a:ext cx="442819" cy="568050"/>
                </a:xfrm>
                <a:prstGeom prst="rect">
                  <a:avLst/>
                </a:prstGeom>
              </p:spPr>
            </p:pic>
          </p:grp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1B3C511-B6D8-4541-BDD0-A1BEA78D82FA}"/>
                  </a:ext>
                </a:extLst>
              </p:cNvPr>
              <p:cNvSpPr/>
              <p:nvPr/>
            </p:nvSpPr>
            <p:spPr>
              <a:xfrm rot="152779">
                <a:off x="7223706" y="5534833"/>
                <a:ext cx="142364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Talking a great deal: talkative.</a:t>
                </a:r>
                <a:endParaRPr lang="en-GB" sz="800" dirty="0">
                  <a:latin typeface="+mj-lt"/>
                </a:endParaRP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2AA20AF-EBC4-4722-8EF0-55CC0406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74608">
              <a:off x="2733304" y="693808"/>
              <a:ext cx="427613" cy="529490"/>
            </a:xfrm>
            <a:prstGeom prst="rect">
              <a:avLst/>
            </a:prstGeom>
          </p:spPr>
        </p:pic>
      </p:grp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F0CA693C-D188-496E-9F87-A1E753B11706}"/>
              </a:ext>
            </a:extLst>
          </p:cNvPr>
          <p:cNvSpPr/>
          <p:nvPr/>
        </p:nvSpPr>
        <p:spPr>
          <a:xfrm>
            <a:off x="1683025" y="4152686"/>
            <a:ext cx="2056357" cy="609339"/>
          </a:xfrm>
          <a:prstGeom prst="wedgeRoundRectCallout">
            <a:avLst>
              <a:gd name="adj1" fmla="val -85070"/>
              <a:gd name="adj2" fmla="val -463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We were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dry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, sharp and quick witted. </a:t>
            </a:r>
          </a:p>
        </p:txBody>
      </p:sp>
      <p:pic>
        <p:nvPicPr>
          <p:cNvPr id="4098" name="Picture 2" descr="Oscar Wilde – Experience – Yahooey's Blog">
            <a:extLst>
              <a:ext uri="{FF2B5EF4-FFF2-40B4-BE49-F238E27FC236}">
                <a16:creationId xmlns:a16="http://schemas.microsoft.com/office/drawing/2014/main" id="{2367F4D0-C8F4-4DD4-BA0F-4A7450BFF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7976" y="1466228"/>
            <a:ext cx="4407048" cy="30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y2mate.com - Blackadder Insults Compilation_D5IenhbpCko_144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F57AF85-A1E5-462A-A6B5-45A21C9E1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845630" y="1447602"/>
            <a:ext cx="4399321" cy="3080589"/>
          </a:xfrm>
          <a:prstGeom prst="rect">
            <a:avLst/>
          </a:prstGeom>
        </p:spPr>
      </p:pic>
      <p:pic>
        <p:nvPicPr>
          <p:cNvPr id="14" name="Picture 13" descr="A person wearing a hat&#10;&#10;Description automatically generated">
            <a:extLst>
              <a:ext uri="{FF2B5EF4-FFF2-40B4-BE49-F238E27FC236}">
                <a16:creationId xmlns:a16="http://schemas.microsoft.com/office/drawing/2014/main" id="{3C020D3B-55FD-4F80-ABE8-BFC57DF78D0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61955">
            <a:off x="5838626" y="4552615"/>
            <a:ext cx="1240584" cy="142302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ABF322-B9A2-405C-ABB6-63B00C5E4B83}"/>
              </a:ext>
            </a:extLst>
          </p:cNvPr>
          <p:cNvSpPr/>
          <p:nvPr/>
        </p:nvSpPr>
        <p:spPr>
          <a:xfrm>
            <a:off x="4221652" y="5424650"/>
            <a:ext cx="1697364" cy="464368"/>
          </a:xfrm>
          <a:prstGeom prst="wedgeRoundRectCallout">
            <a:avLst>
              <a:gd name="adj1" fmla="val 66460"/>
              <a:gd name="adj2" fmla="val -551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Like Blackadder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451C2BF-BB43-4E98-BB61-D8492ABCB3D3}"/>
              </a:ext>
            </a:extLst>
          </p:cNvPr>
          <p:cNvGrpSpPr/>
          <p:nvPr/>
        </p:nvGrpSpPr>
        <p:grpSpPr>
          <a:xfrm rot="222155">
            <a:off x="6213088" y="4877435"/>
            <a:ext cx="2782656" cy="1449201"/>
            <a:chOff x="6522941" y="4788996"/>
            <a:chExt cx="2554775" cy="144920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29FA26E-3707-4B79-B96C-62376F5EF8EF}"/>
                </a:ext>
              </a:extLst>
            </p:cNvPr>
            <p:cNvGrpSpPr/>
            <p:nvPr/>
          </p:nvGrpSpPr>
          <p:grpSpPr>
            <a:xfrm rot="877270">
              <a:off x="6522941" y="4788996"/>
              <a:ext cx="2479243" cy="1449201"/>
              <a:chOff x="53460" y="4233194"/>
              <a:chExt cx="2618792" cy="160105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5CE23B0-ED18-4071-9177-0B24A224A3F1}"/>
                  </a:ext>
                </a:extLst>
              </p:cNvPr>
              <p:cNvGrpSpPr/>
              <p:nvPr/>
            </p:nvGrpSpPr>
            <p:grpSpPr>
              <a:xfrm rot="21436684">
                <a:off x="53460" y="4342503"/>
                <a:ext cx="2618792" cy="1491744"/>
                <a:chOff x="-151598" y="4340403"/>
                <a:chExt cx="3042577" cy="1283078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4140D5B7-4939-4EF8-A3D8-02398E32FBEB}"/>
                    </a:ext>
                  </a:extLst>
                </p:cNvPr>
                <p:cNvGrpSpPr/>
                <p:nvPr/>
              </p:nvGrpSpPr>
              <p:grpSpPr>
                <a:xfrm rot="95824">
                  <a:off x="-151598" y="4340403"/>
                  <a:ext cx="3042577" cy="1160624"/>
                  <a:chOff x="-114490" y="4269016"/>
                  <a:chExt cx="3399898" cy="1264765"/>
                </a:xfrm>
              </p:grpSpPr>
              <p:sp>
                <p:nvSpPr>
                  <p:cNvPr id="64" name="Rounded Rectangle 11">
                    <a:extLst>
                      <a:ext uri="{FF2B5EF4-FFF2-40B4-BE49-F238E27FC236}">
                        <a16:creationId xmlns:a16="http://schemas.microsoft.com/office/drawing/2014/main" id="{F0544482-64E3-42C2-9FFC-55BF87437D04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9331" y="4269016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Dry humour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BED53F04-3C7F-4F6A-8E50-A15F16059447}"/>
                      </a:ext>
                    </a:extLst>
                  </p:cNvPr>
                  <p:cNvSpPr txBox="1"/>
                  <p:nvPr/>
                </p:nvSpPr>
                <p:spPr>
                  <a:xfrm rot="19216717">
                    <a:off x="-114490" y="4416801"/>
                    <a:ext cx="1285428" cy="2868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term</a:t>
                    </a:r>
                  </a:p>
                </p:txBody>
              </p:sp>
            </p:grpSp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01795E69-633F-4BAD-964F-A008FA2BE9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158459" y="5055431"/>
                  <a:ext cx="442819" cy="568050"/>
                </a:xfrm>
                <a:prstGeom prst="rect">
                  <a:avLst/>
                </a:prstGeom>
              </p:spPr>
            </p:pic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32421CD-1A56-49BD-8435-7F4461574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24434" y="4233194"/>
                <a:ext cx="439760" cy="514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C06D7A-B9E0-4887-83EE-728CE5FA36DF}"/>
                </a:ext>
              </a:extLst>
            </p:cNvPr>
            <p:cNvSpPr/>
            <p:nvPr/>
          </p:nvSpPr>
          <p:spPr>
            <a:xfrm rot="152779">
              <a:off x="6949554" y="5365693"/>
              <a:ext cx="212816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A joke said in a serious manner, without emotion, very often by clever person. </a:t>
              </a:r>
              <a:endParaRPr lang="en-GB" sz="800" dirty="0">
                <a:latin typeface="+mj-lt"/>
              </a:endParaRPr>
            </a:p>
          </p:txBody>
        </p:sp>
      </p:grpSp>
      <p:pic>
        <p:nvPicPr>
          <p:cNvPr id="4100" name="Picture 4" descr="Almighty Sparta Slot - Play with Bitcoin or Real Money - BitStarz ...">
            <a:extLst>
              <a:ext uri="{FF2B5EF4-FFF2-40B4-BE49-F238E27FC236}">
                <a16:creationId xmlns:a16="http://schemas.microsoft.com/office/drawing/2014/main" id="{76FF936F-0DE7-455D-B4C1-8A69DBE70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164" y="1451001"/>
            <a:ext cx="4402324" cy="30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sculpture of a person&#10;&#10;Description automatically generated">
            <a:extLst>
              <a:ext uri="{FF2B5EF4-FFF2-40B4-BE49-F238E27FC236}">
                <a16:creationId xmlns:a16="http://schemas.microsoft.com/office/drawing/2014/main" id="{C88C3A93-6FED-4029-8B88-BECBF456C28B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001" y="4529184"/>
            <a:ext cx="1471332" cy="1566135"/>
          </a:xfrm>
          <a:prstGeom prst="rect">
            <a:avLst/>
          </a:prstGeom>
        </p:spPr>
      </p:pic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613F215A-D786-4D78-BE91-925388CACD3A}"/>
              </a:ext>
            </a:extLst>
          </p:cNvPr>
          <p:cNvSpPr/>
          <p:nvPr/>
        </p:nvSpPr>
        <p:spPr>
          <a:xfrm>
            <a:off x="2115070" y="5022636"/>
            <a:ext cx="5164845" cy="851649"/>
          </a:xfrm>
          <a:prstGeom prst="wedgeRoundRectCallout">
            <a:avLst>
              <a:gd name="adj1" fmla="val 72419"/>
              <a:gd name="adj2" fmla="val -373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“If you talk to any ordinary Spartan, they seem to be stupid, but, like an expert marksman, they shoot in some brief remark that proves you to be only a child.”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ECA4FADE-EFC7-4B1E-B06D-97F6A296FA7A}"/>
              </a:ext>
            </a:extLst>
          </p:cNvPr>
          <p:cNvSpPr/>
          <p:nvPr/>
        </p:nvSpPr>
        <p:spPr>
          <a:xfrm>
            <a:off x="1767090" y="3815049"/>
            <a:ext cx="1787119" cy="814902"/>
          </a:xfrm>
          <a:prstGeom prst="wedgeRoundRectCallout">
            <a:avLst>
              <a:gd name="adj1" fmla="val -95635"/>
              <a:gd name="adj2" fmla="val -83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Philosopher, Socrates said of the Spartans…</a:t>
            </a: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03EF779E-9BA4-4E6A-93F9-E19CBB874CEB}"/>
              </a:ext>
            </a:extLst>
          </p:cNvPr>
          <p:cNvSpPr/>
          <p:nvPr/>
        </p:nvSpPr>
        <p:spPr>
          <a:xfrm>
            <a:off x="3701149" y="357893"/>
            <a:ext cx="4659113" cy="651256"/>
          </a:xfrm>
          <a:prstGeom prst="wedgeRoundRectCallout">
            <a:avLst>
              <a:gd name="adj1" fmla="val 55114"/>
              <a:gd name="adj2" fmla="val -383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22222"/>
                </a:solidFill>
                <a:latin typeface="+mj-lt"/>
              </a:rPr>
              <a:t>Spartan wiseman and leader, Chilon, is credited with the famous </a:t>
            </a:r>
            <a:r>
              <a:rPr lang="en-GB" i="1" dirty="0">
                <a:solidFill>
                  <a:srgbClr val="222222"/>
                </a:solidFill>
                <a:latin typeface="+mj-lt"/>
              </a:rPr>
              <a:t>aphorism “less is more</a:t>
            </a:r>
            <a:r>
              <a:rPr lang="en-GB" dirty="0">
                <a:solidFill>
                  <a:srgbClr val="222222"/>
                </a:solidFill>
                <a:latin typeface="+mj-lt"/>
              </a:rPr>
              <a:t>” and… 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106" name="Picture 10" descr="Bow &amp;amp; Arrow GIF - Bow Arrow Warrior - Discover &amp; Share GIFs">
            <a:extLst>
              <a:ext uri="{FF2B5EF4-FFF2-40B4-BE49-F238E27FC236}">
                <a16:creationId xmlns:a16="http://schemas.microsoft.com/office/drawing/2014/main" id="{C8AE6325-D997-4094-8075-4507EA3C4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111" y="1435567"/>
            <a:ext cx="4476383" cy="30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D289FE6-F7FB-432A-87D2-6551BD9A7294}"/>
              </a:ext>
            </a:extLst>
          </p:cNvPr>
          <p:cNvGrpSpPr/>
          <p:nvPr/>
        </p:nvGrpSpPr>
        <p:grpSpPr>
          <a:xfrm>
            <a:off x="3849924" y="1436918"/>
            <a:ext cx="4516332" cy="3087373"/>
            <a:chOff x="3769949" y="1447804"/>
            <a:chExt cx="4516332" cy="3087373"/>
          </a:xfrm>
        </p:grpSpPr>
        <p:pic>
          <p:nvPicPr>
            <p:cNvPr id="4102" name="Picture 6" descr="Chilon Of Sparta Quotes &amp; Sayings (12 Quotations)">
              <a:extLst>
                <a:ext uri="{FF2B5EF4-FFF2-40B4-BE49-F238E27FC236}">
                  <a16:creationId xmlns:a16="http://schemas.microsoft.com/office/drawing/2014/main" id="{442AE1CC-AFED-4D90-9876-0E4074806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69949" y="1447804"/>
              <a:ext cx="4516332" cy="3087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hilon of Sparta - Wikipedia">
              <a:extLst>
                <a:ext uri="{FF2B5EF4-FFF2-40B4-BE49-F238E27FC236}">
                  <a16:creationId xmlns:a16="http://schemas.microsoft.com/office/drawing/2014/main" id="{CA44D7F5-FCFB-445F-9C9F-66E72F79A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86" y="3480694"/>
              <a:ext cx="1107438" cy="9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C8C091D-1A49-40BB-8F24-CFFFA3762745}"/>
                </a:ext>
              </a:extLst>
            </p:cNvPr>
            <p:cNvSpPr/>
            <p:nvPr/>
          </p:nvSpPr>
          <p:spPr>
            <a:xfrm>
              <a:off x="5054767" y="4027121"/>
              <a:ext cx="1763519" cy="287870"/>
            </a:xfrm>
            <a:prstGeom prst="wedgeRoundRect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Picture 8" descr="Chilon of Sparta - Wikipedia">
              <a:extLst>
                <a:ext uri="{FF2B5EF4-FFF2-40B4-BE49-F238E27FC236}">
                  <a16:creationId xmlns:a16="http://schemas.microsoft.com/office/drawing/2014/main" id="{CE1DB8E3-D9B4-4C28-8A32-90492D148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45460" y="3494540"/>
              <a:ext cx="1071586" cy="894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2F8372-387A-457A-89BC-D33C28F8C524}"/>
              </a:ext>
            </a:extLst>
          </p:cNvPr>
          <p:cNvSpPr/>
          <p:nvPr/>
        </p:nvSpPr>
        <p:spPr>
          <a:xfrm>
            <a:off x="959314" y="2372045"/>
            <a:ext cx="2525989" cy="999210"/>
          </a:xfrm>
          <a:prstGeom prst="wedgeRoundRectCallout">
            <a:avLst>
              <a:gd name="adj1" fmla="val 90482"/>
              <a:gd name="adj2" fmla="val 139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Meaningful, based on personal experience,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humourous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and laconic.</a:t>
            </a:r>
          </a:p>
        </p:txBody>
      </p:sp>
    </p:spTree>
    <p:extLst>
      <p:ext uri="{BB962C8B-B14F-4D97-AF65-F5344CB8AC3E}">
        <p14:creationId xmlns:p14="http://schemas.microsoft.com/office/powerpoint/2010/main" val="12466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33" grpId="1" animBg="1"/>
      <p:bldP spid="34" grpId="0" animBg="1"/>
      <p:bldP spid="34" grpId="1" animBg="1"/>
      <p:bldP spid="3" grpId="0" animBg="1"/>
      <p:bldP spid="3" grpId="1" animBg="1"/>
      <p:bldP spid="56" grpId="0" animBg="1"/>
      <p:bldP spid="56" grpId="1" animBg="1"/>
      <p:bldP spid="76" grpId="0" animBg="1"/>
      <p:bldP spid="76" grpId="1" animBg="1"/>
      <p:bldP spid="15" grpId="0" animBg="1"/>
      <p:bldP spid="15" grpId="1" animBg="1"/>
      <p:bldP spid="82" grpId="0" animBg="1"/>
      <p:bldP spid="83" grpId="0" animBg="1"/>
      <p:bldP spid="84" grpId="0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EF4B1340-086F-4A1B-8C19-6064E89EC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id="{5EA5310C-7042-4010-A2B7-A6B08FCFF9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4737">
            <a:off x="2726420" y="1868931"/>
            <a:ext cx="1450555" cy="182623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DA416D2-2F9A-42D2-A006-964762ABFAF7}"/>
              </a:ext>
            </a:extLst>
          </p:cNvPr>
          <p:cNvGrpSpPr/>
          <p:nvPr/>
        </p:nvGrpSpPr>
        <p:grpSpPr>
          <a:xfrm>
            <a:off x="2962348" y="3015024"/>
            <a:ext cx="1532643" cy="1469310"/>
            <a:chOff x="2756269" y="2007722"/>
            <a:chExt cx="2210018" cy="2207339"/>
          </a:xfrm>
        </p:grpSpPr>
        <p:pic>
          <p:nvPicPr>
            <p:cNvPr id="62" name="Picture 61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4A6BDCB9-9C34-4B1D-A781-9556F733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059">
              <a:off x="2756269" y="2007722"/>
              <a:ext cx="2210018" cy="220733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8F73BE8-07D5-4748-852F-1EBA9DE26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06004">
              <a:off x="3104330" y="2592264"/>
              <a:ext cx="803772" cy="454657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84" y="968533"/>
            <a:ext cx="4617881" cy="3908579"/>
          </a:xfrm>
          <a:prstGeom prst="rect">
            <a:avLst/>
          </a:prstGeom>
        </p:spPr>
      </p:pic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pic>
        <p:nvPicPr>
          <p:cNvPr id="44" name="Picture 6" descr="Lao Tzu -The Book of Life">
            <a:extLst>
              <a:ext uri="{FF2B5EF4-FFF2-40B4-BE49-F238E27FC236}">
                <a16:creationId xmlns:a16="http://schemas.microsoft.com/office/drawing/2014/main" id="{AD5F0751-02A1-401D-808C-8AADE837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96040" l="9639" r="89960">
                        <a14:foregroundMark x1="26104" y1="87624" x2="27309" y2="93069"/>
                        <a14:foregroundMark x1="26908" y1="98020" x2="57831" y2="95545"/>
                        <a14:foregroundMark x1="57831" y1="95545" x2="69076" y2="96040"/>
                        <a14:foregroundMark x1="47791" y1="11386" x2="47791" y2="11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834" y="4194998"/>
            <a:ext cx="2307470" cy="18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A225F0-1D95-441A-B306-6CFE000BE823}"/>
              </a:ext>
            </a:extLst>
          </p:cNvPr>
          <p:cNvSpPr/>
          <p:nvPr/>
        </p:nvSpPr>
        <p:spPr>
          <a:xfrm>
            <a:off x="3688792" y="337288"/>
            <a:ext cx="4463863" cy="640423"/>
          </a:xfrm>
          <a:prstGeom prst="wedgeRoundRectCallout">
            <a:avLst>
              <a:gd name="adj1" fmla="val 60837"/>
              <a:gd name="adj2" fmla="val -331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Here’s another famous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which has particular relevance for the UK this weekend. 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5B42FF0-11F5-4D28-95FE-E3F7B524050C}"/>
              </a:ext>
            </a:extLst>
          </p:cNvPr>
          <p:cNvSpPr/>
          <p:nvPr/>
        </p:nvSpPr>
        <p:spPr>
          <a:xfrm>
            <a:off x="143082" y="2493244"/>
            <a:ext cx="2320296" cy="466336"/>
          </a:xfrm>
          <a:prstGeom prst="wedgeRoundRectCallout">
            <a:avLst>
              <a:gd name="adj1" fmla="val 76555"/>
              <a:gd name="adj2" fmla="val 5493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might it mean?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2DEF37A-FF9A-4E67-9686-E00C1062F392}"/>
              </a:ext>
            </a:extLst>
          </p:cNvPr>
          <p:cNvSpPr/>
          <p:nvPr/>
        </p:nvSpPr>
        <p:spPr>
          <a:xfrm>
            <a:off x="291854" y="3122461"/>
            <a:ext cx="2645304" cy="546796"/>
          </a:xfrm>
          <a:prstGeom prst="wedgeRoundRectCallout">
            <a:avLst>
              <a:gd name="adj1" fmla="val 61918"/>
              <a:gd name="adj2" fmla="val -6017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How is it particularly  relevant to this weekend?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85E42DF-F003-4DC5-83B4-113175C2A470}"/>
              </a:ext>
            </a:extLst>
          </p:cNvPr>
          <p:cNvSpPr/>
          <p:nvPr/>
        </p:nvSpPr>
        <p:spPr>
          <a:xfrm>
            <a:off x="121505" y="3099497"/>
            <a:ext cx="2840899" cy="820516"/>
          </a:xfrm>
          <a:prstGeom prst="wedgeRoundRectCallout">
            <a:avLst>
              <a:gd name="adj1" fmla="val 60654"/>
              <a:gd name="adj2" fmla="val -5561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No matter how carefully we plan something, it can always end up going wrong.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56151C-B213-4E77-9D05-C22242DDCEFB}"/>
              </a:ext>
            </a:extLst>
          </p:cNvPr>
          <p:cNvGrpSpPr/>
          <p:nvPr/>
        </p:nvGrpSpPr>
        <p:grpSpPr>
          <a:xfrm rot="222155">
            <a:off x="224118" y="4290152"/>
            <a:ext cx="2238263" cy="1443660"/>
            <a:chOff x="6541932" y="4791414"/>
            <a:chExt cx="2460519" cy="14436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39301B-8668-4C17-9FA8-0C67951FAF54}"/>
                </a:ext>
              </a:extLst>
            </p:cNvPr>
            <p:cNvGrpSpPr/>
            <p:nvPr/>
          </p:nvGrpSpPr>
          <p:grpSpPr>
            <a:xfrm rot="877270">
              <a:off x="6541932" y="4791414"/>
              <a:ext cx="2460519" cy="1443660"/>
              <a:chOff x="73097" y="4233194"/>
              <a:chExt cx="2599014" cy="159493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384FB2B-D745-4CFF-8DD9-3CCA60124404}"/>
                  </a:ext>
                </a:extLst>
              </p:cNvPr>
              <p:cNvGrpSpPr/>
              <p:nvPr/>
            </p:nvGrpSpPr>
            <p:grpSpPr>
              <a:xfrm rot="21436684">
                <a:off x="73097" y="4342409"/>
                <a:ext cx="2599014" cy="1485717"/>
                <a:chOff x="-128625" y="4340723"/>
                <a:chExt cx="3019599" cy="1277894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3AD96CA-3A13-4874-8211-650DDBF1E78C}"/>
                    </a:ext>
                  </a:extLst>
                </p:cNvPr>
                <p:cNvGrpSpPr/>
                <p:nvPr/>
              </p:nvGrpSpPr>
              <p:grpSpPr>
                <a:xfrm rot="95824">
                  <a:off x="-128625" y="4340723"/>
                  <a:ext cx="3019599" cy="1160624"/>
                  <a:chOff x="-88814" y="4269016"/>
                  <a:chExt cx="3374222" cy="1264765"/>
                </a:xfrm>
              </p:grpSpPr>
              <p:sp>
                <p:nvSpPr>
                  <p:cNvPr id="47" name="Rounded Rectangle 11">
                    <a:extLst>
                      <a:ext uri="{FF2B5EF4-FFF2-40B4-BE49-F238E27FC236}">
                        <a16:creationId xmlns:a16="http://schemas.microsoft.com/office/drawing/2014/main" id="{F54565B7-DE04-435F-9D89-0D47026B64C9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119331" y="4269016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400" dirty="0">
                        <a:solidFill>
                          <a:srgbClr val="00B050"/>
                        </a:solidFill>
                        <a:latin typeface="+mj-lt"/>
                      </a:rPr>
                      <a:t>Awry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A66A489F-0B86-413B-BBE9-AC0EE205740B}"/>
                      </a:ext>
                    </a:extLst>
                  </p:cNvPr>
                  <p:cNvSpPr txBox="1"/>
                  <p:nvPr/>
                </p:nvSpPr>
                <p:spPr>
                  <a:xfrm rot="19216717">
                    <a:off x="-88814" y="4485023"/>
                    <a:ext cx="1285428" cy="2868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67BDD2AF-FEAD-47E2-AEF8-9DA3F0BCAC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142238" y="4941142"/>
                  <a:ext cx="528120" cy="677475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0074E60-8EBE-4AB3-8DA0-2E6E3E263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24434" y="4233194"/>
                <a:ext cx="439760" cy="514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AFF77C-BD76-4CCA-9DD7-D10874F9E649}"/>
                </a:ext>
              </a:extLst>
            </p:cNvPr>
            <p:cNvSpPr/>
            <p:nvPr/>
          </p:nvSpPr>
          <p:spPr>
            <a:xfrm rot="152779">
              <a:off x="7006011" y="5346714"/>
              <a:ext cx="185926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 Not in the intended manner, out of position, or wrong</a:t>
              </a:r>
              <a:endParaRPr lang="en-GB" sz="600" dirty="0"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634EA-07EA-4192-8F3C-11678B934371}"/>
              </a:ext>
            </a:extLst>
          </p:cNvPr>
          <p:cNvGrpSpPr/>
          <p:nvPr/>
        </p:nvGrpSpPr>
        <p:grpSpPr>
          <a:xfrm>
            <a:off x="3769882" y="1522689"/>
            <a:ext cx="4365661" cy="2937375"/>
            <a:chOff x="3791475" y="1522545"/>
            <a:chExt cx="4301683" cy="2937375"/>
          </a:xfrm>
        </p:grpSpPr>
        <p:pic>
          <p:nvPicPr>
            <p:cNvPr id="27" name="Picture 26" descr="A rodent looking at the camera&#10;&#10;Description automatically generated">
              <a:extLst>
                <a:ext uri="{FF2B5EF4-FFF2-40B4-BE49-F238E27FC236}">
                  <a16:creationId xmlns:a16="http://schemas.microsoft.com/office/drawing/2014/main" id="{987BEA08-E9B2-4984-BD3A-D94912728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475" y="1522545"/>
              <a:ext cx="4301683" cy="290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8032A2-10A8-4589-BBFA-769F334447EE}"/>
                </a:ext>
              </a:extLst>
            </p:cNvPr>
            <p:cNvSpPr txBox="1"/>
            <p:nvPr/>
          </p:nvSpPr>
          <p:spPr>
            <a:xfrm>
              <a:off x="3897015" y="1628376"/>
              <a:ext cx="1443176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The best laid plans of mice and men often go awry.</a:t>
              </a:r>
            </a:p>
            <a:p>
              <a:endParaRPr lang="en-GB" sz="1100" dirty="0">
                <a:latin typeface="+mj-lt"/>
              </a:endParaRPr>
            </a:p>
            <a:p>
              <a:r>
                <a:rPr lang="en-GB" dirty="0">
                  <a:latin typeface="+mj-lt"/>
                </a:rPr>
                <a:t>Robert Burns </a:t>
              </a:r>
            </a:p>
          </p:txBody>
        </p:sp>
      </p:grp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E8DE6E0-D6C0-4740-86EB-884902422349}"/>
              </a:ext>
            </a:extLst>
          </p:cNvPr>
          <p:cNvSpPr/>
          <p:nvPr/>
        </p:nvSpPr>
        <p:spPr>
          <a:xfrm>
            <a:off x="2676106" y="4984059"/>
            <a:ext cx="5016495" cy="820516"/>
          </a:xfrm>
          <a:prstGeom prst="wedgeRoundRectCallout">
            <a:avLst>
              <a:gd name="adj1" fmla="val 64293"/>
              <a:gd name="adj2" fmla="val -4671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aphorism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comes from Burns’ poem,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To a Mouse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, in which he shows compassion for a mouse after destroying its nest when ploughing his field. </a:t>
            </a:r>
          </a:p>
        </p:txBody>
      </p:sp>
      <p:pic>
        <p:nvPicPr>
          <p:cNvPr id="59" name="Picture 6" descr="Burns at the Plough (Turning Up a Mouse)">
            <a:extLst>
              <a:ext uri="{FF2B5EF4-FFF2-40B4-BE49-F238E27FC236}">
                <a16:creationId xmlns:a16="http://schemas.microsoft.com/office/drawing/2014/main" id="{94A1ADD2-36E0-4E3D-B9AB-CD1663B6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410" y="1460841"/>
            <a:ext cx="4396133" cy="29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>
            <a:extLst>
              <a:ext uri="{FF2B5EF4-FFF2-40B4-BE49-F238E27FC236}">
                <a16:creationId xmlns:a16="http://schemas.microsoft.com/office/drawing/2014/main" id="{5C3C97FC-CD79-49F6-8C08-598D904432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id="{5EA5310C-7042-4010-A2B7-A6B08FCFF9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4737">
            <a:off x="2726420" y="1868931"/>
            <a:ext cx="1450555" cy="182623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84" y="968533"/>
            <a:ext cx="4617881" cy="3908579"/>
          </a:xfrm>
          <a:prstGeom prst="rect">
            <a:avLst/>
          </a:prstGeom>
        </p:spPr>
      </p:pic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pic>
        <p:nvPicPr>
          <p:cNvPr id="44" name="Picture 6" descr="Lao Tzu -The Book of Life">
            <a:extLst>
              <a:ext uri="{FF2B5EF4-FFF2-40B4-BE49-F238E27FC236}">
                <a16:creationId xmlns:a16="http://schemas.microsoft.com/office/drawing/2014/main" id="{AD5F0751-02A1-401D-808C-8AADE837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96040" l="9639" r="89960">
                        <a14:foregroundMark x1="26104" y1="87624" x2="27309" y2="93069"/>
                        <a14:foregroundMark x1="26908" y1="98020" x2="57831" y2="95545"/>
                        <a14:foregroundMark x1="57831" y1="95545" x2="69076" y2="96040"/>
                        <a14:foregroundMark x1="47791" y1="11386" x2="47791" y2="11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834" y="4194998"/>
            <a:ext cx="2307470" cy="18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A225F0-1D95-441A-B306-6CFE000BE823}"/>
              </a:ext>
            </a:extLst>
          </p:cNvPr>
          <p:cNvSpPr/>
          <p:nvPr/>
        </p:nvSpPr>
        <p:spPr>
          <a:xfrm>
            <a:off x="3688792" y="337288"/>
            <a:ext cx="4463863" cy="640423"/>
          </a:xfrm>
          <a:prstGeom prst="wedgeRoundRectCallout">
            <a:avLst>
              <a:gd name="adj1" fmla="val 59230"/>
              <a:gd name="adj2" fmla="val -34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Here’s another famous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which has particular relevance for the UK this weekend. 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2DEF37A-FF9A-4E67-9686-E00C1062F392}"/>
              </a:ext>
            </a:extLst>
          </p:cNvPr>
          <p:cNvSpPr/>
          <p:nvPr/>
        </p:nvSpPr>
        <p:spPr>
          <a:xfrm>
            <a:off x="115534" y="2617842"/>
            <a:ext cx="2645304" cy="546796"/>
          </a:xfrm>
          <a:prstGeom prst="wedgeRoundRectCallout">
            <a:avLst>
              <a:gd name="adj1" fmla="val 64683"/>
              <a:gd name="adj2" fmla="val 2176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How is it particularly  relevant to this weekend?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634EA-07EA-4192-8F3C-11678B934371}"/>
              </a:ext>
            </a:extLst>
          </p:cNvPr>
          <p:cNvGrpSpPr/>
          <p:nvPr/>
        </p:nvGrpSpPr>
        <p:grpSpPr>
          <a:xfrm>
            <a:off x="3769882" y="1522689"/>
            <a:ext cx="4365661" cy="2937375"/>
            <a:chOff x="3791475" y="1522545"/>
            <a:chExt cx="4301683" cy="2937375"/>
          </a:xfrm>
        </p:grpSpPr>
        <p:pic>
          <p:nvPicPr>
            <p:cNvPr id="27" name="Picture 26" descr="A rodent looking at the camera&#10;&#10;Description automatically generated">
              <a:extLst>
                <a:ext uri="{FF2B5EF4-FFF2-40B4-BE49-F238E27FC236}">
                  <a16:creationId xmlns:a16="http://schemas.microsoft.com/office/drawing/2014/main" id="{987BEA08-E9B2-4984-BD3A-D94912728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475" y="1522545"/>
              <a:ext cx="4301683" cy="290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8032A2-10A8-4589-BBFA-769F334447EE}"/>
                </a:ext>
              </a:extLst>
            </p:cNvPr>
            <p:cNvSpPr txBox="1"/>
            <p:nvPr/>
          </p:nvSpPr>
          <p:spPr>
            <a:xfrm>
              <a:off x="3897015" y="1628376"/>
              <a:ext cx="1443176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The best laid plans of mice and men often go awry.</a:t>
              </a:r>
            </a:p>
            <a:p>
              <a:endParaRPr lang="en-GB" sz="1100" dirty="0">
                <a:latin typeface="+mj-lt"/>
              </a:endParaRPr>
            </a:p>
            <a:p>
              <a:r>
                <a:rPr lang="en-GB" dirty="0">
                  <a:latin typeface="+mj-lt"/>
                </a:rPr>
                <a:t>Robert Burns </a:t>
              </a:r>
            </a:p>
          </p:txBody>
        </p:sp>
      </p:grp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DA64DD6A-F552-47BB-A5C0-CEDBBBBF2B3D}"/>
              </a:ext>
            </a:extLst>
          </p:cNvPr>
          <p:cNvSpPr/>
          <p:nvPr/>
        </p:nvSpPr>
        <p:spPr>
          <a:xfrm>
            <a:off x="628972" y="3382276"/>
            <a:ext cx="2648368" cy="868830"/>
          </a:xfrm>
          <a:prstGeom prst="wedgeRoundRectCallout">
            <a:avLst>
              <a:gd name="adj1" fmla="val 47285"/>
              <a:gd name="adj2" fmla="val -8752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This Friday marks the 75</a:t>
            </a:r>
            <a:r>
              <a:rPr lang="en-GB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anniversary VE Day, the formal ending of WWII.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0A55EF2D-01D7-4597-92F7-DF2401E4E1E5}"/>
              </a:ext>
            </a:extLst>
          </p:cNvPr>
          <p:cNvSpPr/>
          <p:nvPr/>
        </p:nvSpPr>
        <p:spPr>
          <a:xfrm>
            <a:off x="1081196" y="4942221"/>
            <a:ext cx="6491581" cy="936082"/>
          </a:xfrm>
          <a:prstGeom prst="wedgeRoundRectCallout">
            <a:avLst>
              <a:gd name="adj1" fmla="val 63707"/>
              <a:gd name="adj2" fmla="val -4592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However, plans for UK wide celebrations (e.g. street parties, extended pub hours, Churchill’s original announcement played in public places) have all gone awry, i.e. cancelled or postponed.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8B3D519-3993-479C-88ED-A53F7FDA704A}"/>
              </a:ext>
            </a:extLst>
          </p:cNvPr>
          <p:cNvSpPr/>
          <p:nvPr/>
        </p:nvSpPr>
        <p:spPr>
          <a:xfrm>
            <a:off x="2195405" y="4959159"/>
            <a:ext cx="5377372" cy="936082"/>
          </a:xfrm>
          <a:prstGeom prst="wedgeRoundRectCallout">
            <a:avLst>
              <a:gd name="adj1" fmla="val 65103"/>
              <a:gd name="adj2" fmla="val -459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On 8</a:t>
            </a:r>
            <a:r>
              <a:rPr lang="en-GB" baseline="30000" dirty="0">
                <a:solidFill>
                  <a:schemeClr val="tx1"/>
                </a:solidFill>
                <a:latin typeface="+mj-lt"/>
              </a:rPr>
              <a:t>th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May 1945, the nation cheered as Winston Churchill announced that after 6 years of bitter conflict, claiming millions of lives, WWII was finally over.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EB7DBE6A-51E1-47E9-9A65-C9E454CBCD8C}"/>
              </a:ext>
            </a:extLst>
          </p:cNvPr>
          <p:cNvSpPr/>
          <p:nvPr/>
        </p:nvSpPr>
        <p:spPr>
          <a:xfrm>
            <a:off x="250209" y="3340612"/>
            <a:ext cx="3125210" cy="1416415"/>
          </a:xfrm>
          <a:prstGeom prst="wedgeRoundRectCallout">
            <a:avLst>
              <a:gd name="adj1" fmla="val 46326"/>
              <a:gd name="adj2" fmla="val -720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Instead, the Queen will address the nation on BBC1 at 9pm, followed by a door step national singalong of the war time song ‘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We’ll Meet Again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.’ 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8A0A2B84-BC92-4AE4-AAAA-91BC8A306173}"/>
              </a:ext>
            </a:extLst>
          </p:cNvPr>
          <p:cNvSpPr/>
          <p:nvPr/>
        </p:nvSpPr>
        <p:spPr>
          <a:xfrm>
            <a:off x="3653374" y="330896"/>
            <a:ext cx="4617881" cy="640423"/>
          </a:xfrm>
          <a:prstGeom prst="wedgeRoundRectCallout">
            <a:avLst>
              <a:gd name="adj1" fmla="val 57677"/>
              <a:gd name="adj2" fmla="val -289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 great motivational, inspirational speaker, Churchill was also pretty good with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aphorisms… </a:t>
            </a:r>
          </a:p>
        </p:txBody>
      </p:sp>
      <p:pic>
        <p:nvPicPr>
          <p:cNvPr id="4" name="y2mate.com - V E Day in London - 1945_NEavcsrMoMw_144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AD7AE7F-7482-45A0-BAA8-47489184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53575" y="1463306"/>
            <a:ext cx="4398273" cy="2977211"/>
          </a:xfrm>
          <a:prstGeom prst="rect">
            <a:avLst/>
          </a:prstGeom>
        </p:spPr>
      </p:pic>
      <p:pic>
        <p:nvPicPr>
          <p:cNvPr id="3076" name="Picture 4" descr="Winston Churchill quotes - success consists of going from failure to failure without loss of enthusiasm">
            <a:extLst>
              <a:ext uri="{FF2B5EF4-FFF2-40B4-BE49-F238E27FC236}">
                <a16:creationId xmlns:a16="http://schemas.microsoft.com/office/drawing/2014/main" id="{E9089B11-B768-4D2D-9FA7-52D2E3415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5107" y="1454915"/>
            <a:ext cx="4426741" cy="295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nston Churchill quotes - courage is what it takes to stand up and speak courage is also what it takes to sit down and listen">
            <a:extLst>
              <a:ext uri="{FF2B5EF4-FFF2-40B4-BE49-F238E27FC236}">
                <a16:creationId xmlns:a16="http://schemas.microsoft.com/office/drawing/2014/main" id="{A1C9C2B1-C249-4A80-8BAA-E5A3C6055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6998" y="1476731"/>
            <a:ext cx="4413314" cy="299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inston Churchill quotes - a pessimist sees the difficulty in every opportunity an optimist sees the opportunity in every difficulty">
            <a:extLst>
              <a:ext uri="{FF2B5EF4-FFF2-40B4-BE49-F238E27FC236}">
                <a16:creationId xmlns:a16="http://schemas.microsoft.com/office/drawing/2014/main" id="{8E878789-EF6F-4628-92A9-81D06FF62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5107" y="1421980"/>
            <a:ext cx="4365660" cy="299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D165F9B8-16AF-41DA-976F-6EF606F62D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id="{7AF0DFCE-AFDA-481C-9E5C-2165A44723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4737">
            <a:off x="2834771" y="1840253"/>
            <a:ext cx="1450555" cy="1826237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292C2B4-1C72-4213-916C-36067CB7B68B}"/>
              </a:ext>
            </a:extLst>
          </p:cNvPr>
          <p:cNvSpPr/>
          <p:nvPr/>
        </p:nvSpPr>
        <p:spPr>
          <a:xfrm>
            <a:off x="515277" y="2739565"/>
            <a:ext cx="2279552" cy="392960"/>
          </a:xfrm>
          <a:prstGeom prst="wedgeRoundRectCallout">
            <a:avLst>
              <a:gd name="adj1" fmla="val 72339"/>
              <a:gd name="adj2" fmla="val 504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get this one?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84" y="968533"/>
            <a:ext cx="4617881" cy="3908579"/>
          </a:xfrm>
          <a:prstGeom prst="rect">
            <a:avLst/>
          </a:prstGeom>
        </p:spPr>
      </p:pic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89D17F-4C06-40FB-8064-8859CF9613D5}"/>
              </a:ext>
            </a:extLst>
          </p:cNvPr>
          <p:cNvSpPr/>
          <p:nvPr/>
        </p:nvSpPr>
        <p:spPr>
          <a:xfrm>
            <a:off x="179840" y="286857"/>
            <a:ext cx="4696960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Aphorism</a:t>
            </a:r>
            <a:endParaRPr lang="en-GB" sz="4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60677-D7FF-49A1-86A0-B10AC0499B16}"/>
              </a:ext>
            </a:extLst>
          </p:cNvPr>
          <p:cNvSpPr/>
          <p:nvPr/>
        </p:nvSpPr>
        <p:spPr>
          <a:xfrm>
            <a:off x="179840" y="1434258"/>
            <a:ext cx="343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 short, clever and </a:t>
            </a:r>
            <a:r>
              <a:rPr lang="en-GB" i="1" dirty="0">
                <a:latin typeface="+mj-lt"/>
              </a:rPr>
              <a:t>eloquent</a:t>
            </a:r>
          </a:p>
          <a:p>
            <a:pPr algn="ctr"/>
            <a:r>
              <a:rPr lang="en-GB" dirty="0">
                <a:latin typeface="+mj-lt"/>
              </a:rPr>
              <a:t>saying expressing a general truth.</a:t>
            </a:r>
          </a:p>
        </p:txBody>
      </p:sp>
      <p:pic>
        <p:nvPicPr>
          <p:cNvPr id="44" name="Picture 6" descr="Lao Tzu -The Book of Life">
            <a:extLst>
              <a:ext uri="{FF2B5EF4-FFF2-40B4-BE49-F238E27FC236}">
                <a16:creationId xmlns:a16="http://schemas.microsoft.com/office/drawing/2014/main" id="{AD5F0751-02A1-401D-808C-8AADE837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96040" l="9639" r="89960">
                        <a14:foregroundMark x1="26104" y1="87624" x2="27309" y2="93069"/>
                        <a14:foregroundMark x1="26908" y1="98020" x2="57831" y2="95545"/>
                        <a14:foregroundMark x1="57831" y1="95545" x2="69076" y2="96040"/>
                        <a14:foregroundMark x1="47791" y1="11386" x2="47791" y2="11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515" y="4010285"/>
            <a:ext cx="2601980" cy="21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A225F0-1D95-441A-B306-6CFE000BE823}"/>
              </a:ext>
            </a:extLst>
          </p:cNvPr>
          <p:cNvSpPr/>
          <p:nvPr/>
        </p:nvSpPr>
        <p:spPr>
          <a:xfrm>
            <a:off x="3611783" y="327990"/>
            <a:ext cx="4617881" cy="640423"/>
          </a:xfrm>
          <a:prstGeom prst="wedgeRoundRectCallout">
            <a:avLst>
              <a:gd name="adj1" fmla="val 58314"/>
              <a:gd name="adj2" fmla="val -3456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Of course,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aphorism’s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continue to be created, to reflect the modern world that we live in. </a:t>
            </a:r>
          </a:p>
        </p:txBody>
      </p:sp>
      <p:pic>
        <p:nvPicPr>
          <p:cNvPr id="1026" name="Picture 2" descr="Life is a rollercoaster, yes but I love rollercoasters! | Roller ...">
            <a:extLst>
              <a:ext uri="{FF2B5EF4-FFF2-40B4-BE49-F238E27FC236}">
                <a16:creationId xmlns:a16="http://schemas.microsoft.com/office/drawing/2014/main" id="{31F8D2F4-3839-445F-9474-559A3C30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041" y="1444057"/>
            <a:ext cx="4359490" cy="3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21F55FF-7477-4756-A793-9272EDDC3D1C}"/>
              </a:ext>
            </a:extLst>
          </p:cNvPr>
          <p:cNvSpPr/>
          <p:nvPr/>
        </p:nvSpPr>
        <p:spPr>
          <a:xfrm>
            <a:off x="5195635" y="5065706"/>
            <a:ext cx="2214527" cy="412775"/>
          </a:xfrm>
          <a:prstGeom prst="wedgeRoundRectCallout">
            <a:avLst>
              <a:gd name="adj1" fmla="val 91862"/>
              <a:gd name="adj2" fmla="val -8807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Life is a roller coaster.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4415BC4-897C-44FB-9CDD-CE60098FF0D9}"/>
              </a:ext>
            </a:extLst>
          </p:cNvPr>
          <p:cNvSpPr/>
          <p:nvPr/>
        </p:nvSpPr>
        <p:spPr>
          <a:xfrm>
            <a:off x="1394325" y="3318328"/>
            <a:ext cx="2001589" cy="830944"/>
          </a:xfrm>
          <a:prstGeom prst="wedgeRoundRectCallout">
            <a:avLst>
              <a:gd name="adj1" fmla="val 46027"/>
              <a:gd name="adj2" fmla="val -9158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Perhaps you could add an ending to the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aphorism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pic>
        <p:nvPicPr>
          <p:cNvPr id="33" name="Picture 32" descr="A picture containing animal, standing, man, dark&#10;&#10;Description automatically generated">
            <a:extLst>
              <a:ext uri="{FF2B5EF4-FFF2-40B4-BE49-F238E27FC236}">
                <a16:creationId xmlns:a16="http://schemas.microsoft.com/office/drawing/2014/main" id="{5E63AFE6-FF8E-43A3-B033-0F0DA710E6B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005" y="3370983"/>
            <a:ext cx="1652570" cy="3109363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6697FB2-0972-47CE-952F-AF5776412840}"/>
              </a:ext>
            </a:extLst>
          </p:cNvPr>
          <p:cNvSpPr/>
          <p:nvPr/>
        </p:nvSpPr>
        <p:spPr>
          <a:xfrm>
            <a:off x="4915065" y="5092019"/>
            <a:ext cx="2495097" cy="625175"/>
          </a:xfrm>
          <a:prstGeom prst="wedgeRoundRectCallout">
            <a:avLst>
              <a:gd name="adj1" fmla="val 86699"/>
              <a:gd name="adj2" fmla="val -7650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Life is a rollercoaster… you just got to ride it?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F97D8B3-E31C-43AB-BFA5-E3542C5B26E7}"/>
              </a:ext>
            </a:extLst>
          </p:cNvPr>
          <p:cNvSpPr/>
          <p:nvPr/>
        </p:nvSpPr>
        <p:spPr>
          <a:xfrm>
            <a:off x="1948334" y="4501585"/>
            <a:ext cx="1447580" cy="903022"/>
          </a:xfrm>
          <a:prstGeom prst="wedgeRoundRectCallout">
            <a:avLst>
              <a:gd name="adj1" fmla="val -121996"/>
              <a:gd name="adj2" fmla="val -8285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Life is a rollercoaster…</a:t>
            </a:r>
            <a:r>
              <a:rPr lang="en-GB" dirty="0" err="1">
                <a:solidFill>
                  <a:schemeClr val="bg1"/>
                </a:solidFill>
                <a:latin typeface="+mj-lt"/>
              </a:rPr>
              <a:t>innit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2050" name="Picture 2" descr="Time Rides GIF - Find &amp; Share on GIPHY">
            <a:extLst>
              <a:ext uri="{FF2B5EF4-FFF2-40B4-BE49-F238E27FC236}">
                <a16:creationId xmlns:a16="http://schemas.microsoft.com/office/drawing/2014/main" id="{28968511-C752-4528-A9DC-56147C3F7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980" y="1443215"/>
            <a:ext cx="4359490" cy="301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nan Keating-Life Is a Roller Coaster-[AudioTrimmer.com]">
            <a:hlinkClick r:id="" action="ppaction://media"/>
            <a:extLst>
              <a:ext uri="{FF2B5EF4-FFF2-40B4-BE49-F238E27FC236}">
                <a16:creationId xmlns:a16="http://schemas.microsoft.com/office/drawing/2014/main" id="{E97999CB-3237-4658-8A6E-1D56E53C2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41840" y="350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 animBg="1"/>
      <p:bldP spid="27" grpId="0" animBg="1"/>
      <p:bldP spid="27" grpId="1" animBg="1"/>
      <p:bldP spid="32" grpId="0" animBg="1"/>
      <p:bldP spid="34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B3AA83-C8BC-4D94-9D1E-98283C31E82D}"/>
              </a:ext>
            </a:extLst>
          </p:cNvPr>
          <p:cNvSpPr/>
          <p:nvPr/>
        </p:nvSpPr>
        <p:spPr>
          <a:xfrm>
            <a:off x="2630078" y="6150114"/>
            <a:ext cx="6438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>
                <a:latin typeface="+mj-lt"/>
              </a:rPr>
              <a:t>Thought for the Week is written to promote, encourage and foster your </a:t>
            </a:r>
            <a:r>
              <a:rPr lang="en-GB" altLang="en-US" sz="2000" dirty="0">
                <a:solidFill>
                  <a:srgbClr val="FF0000"/>
                </a:solidFill>
                <a:latin typeface="+mj-lt"/>
              </a:rPr>
              <a:t>Spiritual</a:t>
            </a:r>
            <a:r>
              <a:rPr lang="en-GB" altLang="en-US" sz="2000" dirty="0">
                <a:latin typeface="+mj-lt"/>
              </a:rPr>
              <a:t>, </a:t>
            </a:r>
            <a:r>
              <a:rPr lang="en-GB" altLang="en-US" sz="2000" dirty="0">
                <a:solidFill>
                  <a:srgbClr val="800080"/>
                </a:solidFill>
                <a:latin typeface="+mj-lt"/>
              </a:rPr>
              <a:t>Moral</a:t>
            </a:r>
            <a:r>
              <a:rPr lang="en-GB" altLang="en-US" sz="2000" dirty="0">
                <a:latin typeface="+mj-lt"/>
              </a:rPr>
              <a:t>, </a:t>
            </a:r>
            <a:r>
              <a:rPr lang="en-GB" altLang="en-US" sz="2000" dirty="0">
                <a:solidFill>
                  <a:srgbClr val="00B0F0"/>
                </a:solidFill>
                <a:latin typeface="+mj-lt"/>
              </a:rPr>
              <a:t>Social</a:t>
            </a:r>
            <a:r>
              <a:rPr lang="en-GB" altLang="en-US" sz="2000" dirty="0">
                <a:latin typeface="+mj-lt"/>
              </a:rPr>
              <a:t> and </a:t>
            </a:r>
            <a:r>
              <a:rPr lang="en-GB" altLang="en-US" sz="2000" dirty="0">
                <a:solidFill>
                  <a:srgbClr val="FFFF00"/>
                </a:solidFill>
                <a:latin typeface="+mj-lt"/>
              </a:rPr>
              <a:t>Cultural</a:t>
            </a:r>
            <a:r>
              <a:rPr lang="en-GB" altLang="en-US" sz="2000" dirty="0">
                <a:latin typeface="+mj-lt"/>
              </a:rPr>
              <a:t> learning.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987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63061</TotalTime>
  <Words>1048</Words>
  <Application>Microsoft Office PowerPoint</Application>
  <PresentationFormat>On-screen Show (4:3)</PresentationFormat>
  <Paragraphs>236</Paragraphs>
  <Slides>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apercu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SMSC4SCHOOLS.co.uk</dc:creator>
  <cp:lastModifiedBy>Richard Brock (smsc4schools.co.uk)</cp:lastModifiedBy>
  <cp:revision>2460</cp:revision>
  <dcterms:created xsi:type="dcterms:W3CDTF">2015-05-25T16:34:56Z</dcterms:created>
  <dcterms:modified xsi:type="dcterms:W3CDTF">2020-04-30T10:24:43Z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16932706</vt:lpwstr>
  </property>
  <property fmtid="{D5CDD505-2E9C-101B-9397-08002B2CF9AE}" pid="3" name="NXPowerLiteSettings">
    <vt:lpwstr>F5000400038000</vt:lpwstr>
  </property>
  <property fmtid="{D5CDD505-2E9C-101B-9397-08002B2CF9AE}" pid="4" name="NXPowerLiteVersion">
    <vt:lpwstr>D7.0.0</vt:lpwstr>
  </property>
</Properties>
</file>