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668" r:id="rId2"/>
    <p:sldId id="2660" r:id="rId3"/>
    <p:sldId id="2669" r:id="rId4"/>
    <p:sldId id="2675" r:id="rId5"/>
    <p:sldId id="263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brock" initials="rb" lastIdx="1" clrIdx="0">
    <p:extLst>
      <p:ext uri="{19B8F6BF-5375-455C-9EA6-DF929625EA0E}">
        <p15:presenceInfo xmlns:p15="http://schemas.microsoft.com/office/powerpoint/2012/main" userId="7447919367b5cf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99CC"/>
    <a:srgbClr val="FF9933"/>
    <a:srgbClr val="FBF7BF"/>
    <a:srgbClr val="CC6600"/>
    <a:srgbClr val="33CCCC"/>
    <a:srgbClr val="800000"/>
    <a:srgbClr val="6600FF"/>
    <a:srgbClr val="0080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17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60E2-E3B4-4623-AF56-51DE21AC21BC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FADE5-4148-40EA-B4EB-1F656574B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7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eon_Stylite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hurch_of_Saint_Simeon_Stylites" TargetMode="External"/><Relationship Id="rId5" Type="http://schemas.openxmlformats.org/officeDocument/2006/relationships/hyperlink" Target="https://en.wikipedia.org/wiki/Asceticism" TargetMode="External"/><Relationship Id="rId4" Type="http://schemas.openxmlformats.org/officeDocument/2006/relationships/hyperlink" Target="https://en.wikipedia.org/wiki/Mortification_of_the_flesh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day.com/gb/blog/functioning-flourishing/201607/grit-the-power-passion-and-perseveranc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day.com/gb/blog/the-athletes-way/201905/perseverance-cultivates-purposefulness-and-boosts-resilienc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9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https://en.wikipedia.org/wiki/Simeon_Stylites</a:t>
            </a:r>
            <a:endParaRPr lang="en-GB" dirty="0"/>
          </a:p>
          <a:p>
            <a:r>
              <a:rPr lang="en-GB" dirty="0">
                <a:hlinkClick r:id="rId4"/>
              </a:rPr>
              <a:t>https://en.wikipedia.org/wiki/Mortification_of_the_flesh</a:t>
            </a:r>
            <a:endParaRPr lang="en-GB" dirty="0"/>
          </a:p>
          <a:p>
            <a:r>
              <a:rPr lang="en-GB" dirty="0">
                <a:hlinkClick r:id="rId5"/>
              </a:rPr>
              <a:t>https://en.wikipedia.org/wiki/Asceticism</a:t>
            </a:r>
            <a:endParaRPr lang="en-GB" dirty="0"/>
          </a:p>
          <a:p>
            <a:r>
              <a:rPr lang="en-GB" dirty="0">
                <a:hlinkClick r:id="rId6"/>
              </a:rPr>
              <a:t>https://en.wikipedia.org/wiki/Church_of_Saint_Simeon_Stylites</a:t>
            </a:r>
            <a:endParaRPr lang="en-GB" b="0" dirty="0">
              <a:latin typeface="+mj-lt"/>
            </a:endParaRPr>
          </a:p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5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https://www.psychologytoday.com/gb/blog/functioning-flourishing/201607/grit-the-power-passion-and-perseverance</a:t>
            </a:r>
            <a:endParaRPr lang="en-GB" dirty="0"/>
          </a:p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52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https://www.psychologytoday.com/gb/blog/the-athletes-way/201905/perseverance-cultivates-purposefulness-and-boosts-resilience</a:t>
            </a:r>
            <a:endParaRPr lang="en-GB" dirty="0"/>
          </a:p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2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4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1E6C-BC2C-4EA8-A8BB-0E3D25DF5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B5C11-900A-4661-9AE0-43473F620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2A9C9-C508-482A-ADD4-ADE6F20C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CA1D3-CEB5-40FD-B5C7-0772BB4E4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28E6-E83F-4C50-8E76-24ABE1FB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0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4839-678F-4560-A340-70431F09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E8703-DA39-4F71-89E4-2BA1A9571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81C4-459F-45E5-AE8F-F4C1D2B7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3909-ADC8-4C09-A246-68A96502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65CD-F99C-4D97-B1EA-44ABA15B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9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4D53B-D836-45CC-9E91-F31BF2026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0BCA8-F4A5-47DB-AA8C-108229313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E03B1-3F83-43EB-9365-1CB925A6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4AB5-CE78-4CB6-B7E8-7E76B378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1E1D5-9473-4118-8DDB-561316BF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37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528C-24C6-4E92-A23B-15A215F2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7A71C-52E2-4536-9D56-9630E3A0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C0FE-A243-4C7A-8A78-B076E13D3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1734-78EA-46D9-BCFC-DD751A00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F803C-3193-4432-8B3F-7228F570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3365D-2288-470A-A236-A65E26521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77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FCA7-2BC7-47AF-9DAB-D64DF54B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75D16-2F90-4D19-AA99-1C307C45C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AC9F-451B-4777-B83F-A45C8C52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D66FD-6A2F-4C36-9BD9-85DCBDEE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0DD9-F20A-466F-8A50-5D008FCE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C6BC-22A4-41A4-ADDB-E7B028A74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A3BBB-6E39-4826-BB62-D1B457D73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3BC16-6615-444B-AC60-8CFA53BFC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EBB30-DEBD-496C-AF2F-DCC51461C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AA608-6D54-463D-9DC8-EFE4AC6E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6F996-E6BC-4356-B04B-E1C92B6E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B587-D09B-40F7-82E8-38CBBD14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DD2E4-16BE-426C-8400-9891A6281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4A32B-1328-4B09-B4A5-CA4CFF670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DF331-66E5-460B-9B88-D22BE363C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03FA0-EC36-4315-A941-B115568A2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F1C49-3CB6-4C55-839D-EB88169A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1DFBBA-A562-4A6E-BB12-94EBB7E6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E92A2-9E9C-4157-8490-7FEDAA5A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75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B2FF7-5D06-43E4-B842-E715BC8A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7875B6-C4AD-438C-B85A-4A20949C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1A549-6A0D-4D95-84F5-B185781F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05DE5-E884-4033-8ED2-1773C681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4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74B81-B2C1-41AA-B957-41FE3F78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7427C-5C63-4E62-95CC-AF215531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081D4-6932-4517-A2F0-5F26CA0D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5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E813-534E-4F0D-9167-A7EC9E65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55235-1E6F-4E2D-8020-162042132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7BCD9-24D5-4FC8-9F87-D9E09D0D2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B6FB-92E1-4070-873F-15F004B4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DFC61-043C-4182-AB54-1872628D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6B046-332D-49BA-A2F5-499553F1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2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885F9-98F1-41CB-A704-6AF7A813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8CC4F-72B9-4D16-81E7-A5EB750AF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DCC02-2D48-41AE-8BFF-DE2D46B9A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A5259-9EEC-4442-828B-D5AAB889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B2A60-4361-4BC5-8DD5-EBAF895A1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13FE7-247F-4978-8344-759AC69A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99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095E8-3CF7-476C-878A-B2BB67DA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1AE7A-AEC7-4E8D-AD86-24B59129A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C2904-DA2F-4E8C-8DAB-E83F0B63A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554FC-9187-4271-A80C-8F707C8182C4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4E1B0-7900-475D-BDB9-48C13EB25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47562-0712-4CAA-9FAD-2192B924E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50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gif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2.wdp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0.jpeg"/><Relationship Id="rId2" Type="http://schemas.openxmlformats.org/officeDocument/2006/relationships/video" Target="../media/media1.mp4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19.gif"/><Relationship Id="rId5" Type="http://schemas.openxmlformats.org/officeDocument/2006/relationships/image" Target="../media/image4.png"/><Relationship Id="rId15" Type="http://schemas.openxmlformats.org/officeDocument/2006/relationships/image" Target="../media/image13.jpeg"/><Relationship Id="rId23" Type="http://schemas.microsoft.com/office/2007/relationships/hdphoto" Target="../media/hdphoto3.wdp"/><Relationship Id="rId28" Type="http://schemas.openxmlformats.org/officeDocument/2006/relationships/image" Target="../media/image23.jpeg"/><Relationship Id="rId10" Type="http://schemas.openxmlformats.org/officeDocument/2006/relationships/image" Target="../media/image8.gif"/><Relationship Id="rId19" Type="http://schemas.openxmlformats.org/officeDocument/2006/relationships/image" Target="../media/image1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7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3.png"/><Relationship Id="rId7" Type="http://schemas.openxmlformats.org/officeDocument/2006/relationships/image" Target="../media/image5.png"/><Relationship Id="rId12" Type="http://schemas.openxmlformats.org/officeDocument/2006/relationships/image" Target="../media/image16.jpeg"/><Relationship Id="rId17" Type="http://schemas.openxmlformats.org/officeDocument/2006/relationships/image" Target="../media/image29.png"/><Relationship Id="rId2" Type="http://schemas.openxmlformats.org/officeDocument/2006/relationships/video" Target="../media/media2.mp4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6.gif"/><Relationship Id="rId5" Type="http://schemas.openxmlformats.org/officeDocument/2006/relationships/image" Target="../media/image4.png"/><Relationship Id="rId15" Type="http://schemas.openxmlformats.org/officeDocument/2006/relationships/image" Target="../media/image27.gif"/><Relationship Id="rId23" Type="http://schemas.openxmlformats.org/officeDocument/2006/relationships/image" Target="../media/image34.png"/><Relationship Id="rId10" Type="http://schemas.openxmlformats.org/officeDocument/2006/relationships/image" Target="../media/image25.jpeg"/><Relationship Id="rId19" Type="http://schemas.openxmlformats.org/officeDocument/2006/relationships/image" Target="../media/image3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3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37.gif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CB9B9B-DF8C-45C2-A5FE-13108BFD94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379" y="6025590"/>
            <a:ext cx="6149901" cy="1024984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6F28BA-0519-4C0D-BCFA-14292A6498A8}"/>
              </a:ext>
            </a:extLst>
          </p:cNvPr>
          <p:cNvSpPr/>
          <p:nvPr/>
        </p:nvSpPr>
        <p:spPr>
          <a:xfrm>
            <a:off x="932876" y="1127446"/>
            <a:ext cx="2624328" cy="1268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“Perseverance is not a long race; it is many short races one after another.”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Walter Eliot (d.1958)</a:t>
            </a:r>
            <a:endParaRPr lang="en-GB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E92E93-057E-441F-BF4F-39640AF6817F}"/>
              </a:ext>
            </a:extLst>
          </p:cNvPr>
          <p:cNvSpPr/>
          <p:nvPr/>
        </p:nvSpPr>
        <p:spPr>
          <a:xfrm>
            <a:off x="467448" y="62217"/>
            <a:ext cx="457200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Perseverance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6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3">
            <a:extLst>
              <a:ext uri="{FF2B5EF4-FFF2-40B4-BE49-F238E27FC236}">
                <a16:creationId xmlns:a16="http://schemas.microsoft.com/office/drawing/2014/main" id="{CD8A7660-45A1-489A-AA3E-FB1C06E241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01152" y="23268"/>
            <a:ext cx="702179" cy="67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" descr="Snape Transparent &amp; PNG Clipart Free Download - YWD">
            <a:extLst>
              <a:ext uri="{FF2B5EF4-FFF2-40B4-BE49-F238E27FC236}">
                <a16:creationId xmlns:a16="http://schemas.microsoft.com/office/drawing/2014/main" id="{6CD9D70A-DA02-4CFF-ADE8-9800A83E8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57646" flipH="1">
            <a:off x="3437585" y="1361533"/>
            <a:ext cx="1838536" cy="26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67C678-09D8-46F8-B8C5-0CB1F0C251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B44C4288-B430-41BA-9309-CEB9E6C51E51}"/>
              </a:ext>
            </a:extLst>
          </p:cNvPr>
          <p:cNvSpPr/>
          <p:nvPr/>
        </p:nvSpPr>
        <p:spPr>
          <a:xfrm>
            <a:off x="105213" y="2083393"/>
            <a:ext cx="3457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latin typeface="+mj-lt"/>
              </a:rPr>
              <a:t>Etymology:</a:t>
            </a:r>
          </a:p>
          <a:p>
            <a:endParaRPr lang="en-GB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Latin: </a:t>
            </a:r>
            <a:r>
              <a:rPr lang="en-GB" sz="1400" i="1" dirty="0" err="1">
                <a:latin typeface="+mj-lt"/>
              </a:rPr>
              <a:t>perseverare</a:t>
            </a:r>
            <a:r>
              <a:rPr lang="en-GB" sz="1400" dirty="0">
                <a:latin typeface="+mj-lt"/>
              </a:rPr>
              <a:t> </a:t>
            </a:r>
            <a:endParaRPr lang="en-GB" sz="1400" i="1" dirty="0">
              <a:latin typeface="+mj-lt"/>
            </a:endParaRPr>
          </a:p>
          <a:p>
            <a:r>
              <a:rPr lang="en-GB" sz="1400" i="1" dirty="0">
                <a:latin typeface="+mj-lt"/>
              </a:rPr>
              <a:t>per</a:t>
            </a:r>
            <a:r>
              <a:rPr lang="en-GB" sz="1400" dirty="0">
                <a:latin typeface="+mj-lt"/>
              </a:rPr>
              <a:t> ’very’ + </a:t>
            </a:r>
            <a:r>
              <a:rPr lang="en-GB" sz="1400" i="1" dirty="0" err="1">
                <a:latin typeface="+mj-lt"/>
              </a:rPr>
              <a:t>severus</a:t>
            </a:r>
            <a:r>
              <a:rPr lang="en-GB" sz="1400" dirty="0">
                <a:latin typeface="+mj-lt"/>
              </a:rPr>
              <a:t> ‘severe’ or ‘strict’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CADC6B9-ECB6-4AAE-A90D-B4341D4CF19D}"/>
              </a:ext>
            </a:extLst>
          </p:cNvPr>
          <p:cNvSpPr/>
          <p:nvPr/>
        </p:nvSpPr>
        <p:spPr>
          <a:xfrm>
            <a:off x="133739" y="350387"/>
            <a:ext cx="4572000" cy="84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Perseverance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811A5B-4B69-49F3-85A7-7FD0693A9CB6}"/>
              </a:ext>
            </a:extLst>
          </p:cNvPr>
          <p:cNvSpPr/>
          <p:nvPr/>
        </p:nvSpPr>
        <p:spPr>
          <a:xfrm>
            <a:off x="226419" y="1256014"/>
            <a:ext cx="3136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The continued pursuit of a goal despite difficulty or delay.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55FFEAB4-3DC7-42E4-A122-3842BA595879}"/>
              </a:ext>
            </a:extLst>
          </p:cNvPr>
          <p:cNvSpPr/>
          <p:nvPr/>
        </p:nvSpPr>
        <p:spPr>
          <a:xfrm>
            <a:off x="3908048" y="408556"/>
            <a:ext cx="4443161" cy="555120"/>
          </a:xfrm>
          <a:prstGeom prst="wedgeRoundRectCallout">
            <a:avLst>
              <a:gd name="adj1" fmla="val 55120"/>
              <a:gd name="adj2" fmla="val -421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There are times when we all need to be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really strict in order to pursue our goals. </a:t>
            </a:r>
          </a:p>
        </p:txBody>
      </p:sp>
      <p:pic>
        <p:nvPicPr>
          <p:cNvPr id="54" name="Picture 2" descr="Snape Transparent &amp; PNG Clipart Free Download - YWD">
            <a:extLst>
              <a:ext uri="{FF2B5EF4-FFF2-40B4-BE49-F238E27FC236}">
                <a16:creationId xmlns:a16="http://schemas.microsoft.com/office/drawing/2014/main" id="{AE783A2E-BA21-4C48-855A-C48C2ED9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120" y="3480061"/>
            <a:ext cx="1847088" cy="265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CADDEF0-22DB-4A31-AC62-969283A1068D}"/>
              </a:ext>
            </a:extLst>
          </p:cNvPr>
          <p:cNvSpPr/>
          <p:nvPr/>
        </p:nvSpPr>
        <p:spPr>
          <a:xfrm>
            <a:off x="1525644" y="3280535"/>
            <a:ext cx="2078218" cy="934276"/>
          </a:xfrm>
          <a:prstGeom prst="wedgeRoundRectCallout">
            <a:avLst>
              <a:gd name="adj1" fmla="val -79614"/>
              <a:gd name="adj2" fmla="val 532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Was it coincidence that J.K. Rowling called me Severus?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D76B596-79D3-497E-B72C-ABD1E77AC89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736" y="949758"/>
            <a:ext cx="4443161" cy="3908579"/>
          </a:xfrm>
          <a:prstGeom prst="rect">
            <a:avLst/>
          </a:prstGeom>
        </p:spPr>
      </p:pic>
      <p:sp>
        <p:nvSpPr>
          <p:cNvPr id="13" name="AutoShape 20" descr="Social Distancing GIF">
            <a:extLst>
              <a:ext uri="{FF2B5EF4-FFF2-40B4-BE49-F238E27FC236}">
                <a16:creationId xmlns:a16="http://schemas.microsoft.com/office/drawing/2014/main" id="{991EDCC5-08E2-4D7A-867C-36D4CD2D8D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Speech Bubble: Rectangle with Corners Rounded 92">
            <a:extLst>
              <a:ext uri="{FF2B5EF4-FFF2-40B4-BE49-F238E27FC236}">
                <a16:creationId xmlns:a16="http://schemas.microsoft.com/office/drawing/2014/main" id="{FE130854-154C-4CCA-8FA1-C22B22414FF1}"/>
              </a:ext>
            </a:extLst>
          </p:cNvPr>
          <p:cNvSpPr/>
          <p:nvPr/>
        </p:nvSpPr>
        <p:spPr>
          <a:xfrm>
            <a:off x="567450" y="2171975"/>
            <a:ext cx="2487356" cy="776941"/>
          </a:xfrm>
          <a:prstGeom prst="wedgeRoundRectCallout">
            <a:avLst>
              <a:gd name="adj1" fmla="val 83632"/>
              <a:gd name="adj2" fmla="val -353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Whether these goals are chosen for us,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like social distancing...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DFA4AD-BD9A-4667-AF1E-6039A09BB5A6}"/>
              </a:ext>
            </a:extLst>
          </p:cNvPr>
          <p:cNvGrpSpPr/>
          <p:nvPr/>
        </p:nvGrpSpPr>
        <p:grpSpPr>
          <a:xfrm>
            <a:off x="3896892" y="949758"/>
            <a:ext cx="4443161" cy="3505959"/>
            <a:chOff x="3885736" y="937555"/>
            <a:chExt cx="4443161" cy="3505959"/>
          </a:xfrm>
        </p:grpSpPr>
        <p:pic>
          <p:nvPicPr>
            <p:cNvPr id="94" name="Picture 16" descr="Social Distancing Go Away GIF - SocialDistancing GoAway Tube GIFs">
              <a:extLst>
                <a:ext uri="{FF2B5EF4-FFF2-40B4-BE49-F238E27FC236}">
                  <a16:creationId xmlns:a16="http://schemas.microsoft.com/office/drawing/2014/main" id="{9B61F960-B5D1-4AC5-8F59-E5D7B0EF9B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559" y="1256014"/>
              <a:ext cx="4253056" cy="318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0A7B6DF-F481-40A6-A084-33663DF67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5736" y="937555"/>
              <a:ext cx="4443161" cy="457634"/>
            </a:xfrm>
            <a:prstGeom prst="rect">
              <a:avLst/>
            </a:prstGeom>
          </p:spPr>
        </p:pic>
      </p:grpSp>
      <p:pic>
        <p:nvPicPr>
          <p:cNvPr id="4" name="Picture 3" descr="A picture containing sitting, small, clock, standing&#10;&#10;Description automatically generated">
            <a:extLst>
              <a:ext uri="{FF2B5EF4-FFF2-40B4-BE49-F238E27FC236}">
                <a16:creationId xmlns:a16="http://schemas.microsoft.com/office/drawing/2014/main" id="{9603CCC9-CE09-4998-869D-FD7DBEE3435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216" y="3024732"/>
            <a:ext cx="1614661" cy="3205568"/>
          </a:xfrm>
          <a:prstGeom prst="rect">
            <a:avLst/>
          </a:prstGeom>
        </p:spPr>
      </p:pic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12910E89-CA1C-4934-90ED-13AB899986B8}"/>
              </a:ext>
            </a:extLst>
          </p:cNvPr>
          <p:cNvSpPr/>
          <p:nvPr/>
        </p:nvSpPr>
        <p:spPr>
          <a:xfrm>
            <a:off x="1213322" y="3368883"/>
            <a:ext cx="2471971" cy="911675"/>
          </a:xfrm>
          <a:prstGeom prst="wedgeRoundRectCallout">
            <a:avLst>
              <a:gd name="adj1" fmla="val -70416"/>
              <a:gd name="adj2" fmla="val -285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Or whether these goals are chosen by us,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like social distancing…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5F1501-E92F-41D0-BEE0-EBECC6275E57}"/>
              </a:ext>
            </a:extLst>
          </p:cNvPr>
          <p:cNvGrpSpPr/>
          <p:nvPr/>
        </p:nvGrpSpPr>
        <p:grpSpPr>
          <a:xfrm>
            <a:off x="1484075" y="4391164"/>
            <a:ext cx="3171605" cy="1835230"/>
            <a:chOff x="1426840" y="4383024"/>
            <a:chExt cx="3171605" cy="1835230"/>
          </a:xfrm>
        </p:grpSpPr>
        <p:pic>
          <p:nvPicPr>
            <p:cNvPr id="7" name="Picture 6" descr="A picture containing person, man, indoor, holding&#10;&#10;Description automatically generated">
              <a:extLst>
                <a:ext uri="{FF2B5EF4-FFF2-40B4-BE49-F238E27FC236}">
                  <a16:creationId xmlns:a16="http://schemas.microsoft.com/office/drawing/2014/main" id="{2C0A8D8E-04A2-4202-9D92-C7F6B4808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840" y="4383024"/>
              <a:ext cx="1404001" cy="1835230"/>
            </a:xfrm>
            <a:prstGeom prst="rect">
              <a:avLst/>
            </a:prstGeom>
          </p:spPr>
        </p:pic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24C9F91-537E-4DD0-98C3-9A3C0466B222}"/>
                </a:ext>
              </a:extLst>
            </p:cNvPr>
            <p:cNvSpPr/>
            <p:nvPr/>
          </p:nvSpPr>
          <p:spPr>
            <a:xfrm>
              <a:off x="2560455" y="5131387"/>
              <a:ext cx="2037990" cy="755211"/>
            </a:xfrm>
            <a:prstGeom prst="wedgeRoundRectCallout">
              <a:avLst>
                <a:gd name="adj1" fmla="val -79111"/>
                <a:gd name="adj2" fmla="val -53719"/>
                <a:gd name="adj3" fmla="val 16667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He was really ‘severe’ and ‘strict.’</a:t>
              </a:r>
            </a:p>
          </p:txBody>
        </p:sp>
      </p:grpSp>
      <p:pic>
        <p:nvPicPr>
          <p:cNvPr id="56" name="Picture 55" descr="A picture containing person, man, indoor, holding&#10;&#10;Description automatically generated">
            <a:extLst>
              <a:ext uri="{FF2B5EF4-FFF2-40B4-BE49-F238E27FC236}">
                <a16:creationId xmlns:a16="http://schemas.microsoft.com/office/drawing/2014/main" id="{54C85695-DCFD-4EB9-91B5-2DCB5CE9685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44182" y="4595484"/>
            <a:ext cx="1199818" cy="1568334"/>
          </a:xfrm>
          <a:prstGeom prst="rect">
            <a:avLst/>
          </a:prstGeom>
        </p:spPr>
      </p:pic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10247546-81FB-41E1-B5E0-D996C002E680}"/>
              </a:ext>
            </a:extLst>
          </p:cNvPr>
          <p:cNvSpPr/>
          <p:nvPr/>
        </p:nvSpPr>
        <p:spPr>
          <a:xfrm>
            <a:off x="3063822" y="5089259"/>
            <a:ext cx="5044598" cy="768405"/>
          </a:xfrm>
          <a:prstGeom prst="wedgeRoundRectCallout">
            <a:avLst>
              <a:gd name="adj1" fmla="val 59179"/>
              <a:gd name="adj2" fmla="val -3601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That’s Saint Simon 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(d.459 C.E.).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He spent 37 years living on top of a 15 meter high/1 meter square pillar.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C407648B-A91D-4B3A-90B0-A8FAA8739B5D}"/>
              </a:ext>
            </a:extLst>
          </p:cNvPr>
          <p:cNvSpPr/>
          <p:nvPr/>
        </p:nvSpPr>
        <p:spPr>
          <a:xfrm>
            <a:off x="3538884" y="5099293"/>
            <a:ext cx="4443161" cy="768405"/>
          </a:xfrm>
          <a:prstGeom prst="wedgeRoundRectCallout">
            <a:avLst>
              <a:gd name="adj1" fmla="val 62807"/>
              <a:gd name="adj2" fmla="val -37209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Saint Simon was an extreme Christian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ascetic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, who devoted his life to prayer and fasting. 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87737BF-8015-472B-BD52-51DDC3685C89}"/>
              </a:ext>
            </a:extLst>
          </p:cNvPr>
          <p:cNvGrpSpPr/>
          <p:nvPr/>
        </p:nvGrpSpPr>
        <p:grpSpPr>
          <a:xfrm rot="212037">
            <a:off x="609994" y="191949"/>
            <a:ext cx="2493687" cy="1457326"/>
            <a:chOff x="6564512" y="4801860"/>
            <a:chExt cx="2493687" cy="145732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7A8814B-34E7-4613-B9F6-38E3A442FB56}"/>
                </a:ext>
              </a:extLst>
            </p:cNvPr>
            <p:cNvGrpSpPr/>
            <p:nvPr/>
          </p:nvGrpSpPr>
          <p:grpSpPr>
            <a:xfrm rot="877270">
              <a:off x="6564512" y="4801860"/>
              <a:ext cx="2493687" cy="1457326"/>
              <a:chOff x="100215" y="4233194"/>
              <a:chExt cx="2634047" cy="1610030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BDA76B9A-2C91-47B3-BA5C-524B416EC561}"/>
                  </a:ext>
                </a:extLst>
              </p:cNvPr>
              <p:cNvGrpSpPr/>
              <p:nvPr/>
            </p:nvGrpSpPr>
            <p:grpSpPr>
              <a:xfrm rot="22761">
                <a:off x="100215" y="4435289"/>
                <a:ext cx="2634047" cy="1407935"/>
                <a:chOff x="288517" y="2393543"/>
                <a:chExt cx="3163504" cy="1576202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C9CE3311-0C05-4FF3-94E7-121E25836220}"/>
                    </a:ext>
                  </a:extLst>
                </p:cNvPr>
                <p:cNvGrpSpPr/>
                <p:nvPr/>
              </p:nvGrpSpPr>
              <p:grpSpPr>
                <a:xfrm rot="21413923">
                  <a:off x="288517" y="2393543"/>
                  <a:ext cx="3084759" cy="1576202"/>
                  <a:chOff x="-100100" y="4420839"/>
                  <a:chExt cx="2984125" cy="1210992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731F46C9-3057-4CAA-8C49-336FAFA2C922}"/>
                      </a:ext>
                    </a:extLst>
                  </p:cNvPr>
                  <p:cNvGrpSpPr/>
                  <p:nvPr/>
                </p:nvGrpSpPr>
                <p:grpSpPr>
                  <a:xfrm rot="95824">
                    <a:off x="-100100" y="4420839"/>
                    <a:ext cx="2984125" cy="1160624"/>
                    <a:chOff x="-54448" y="4355959"/>
                    <a:chExt cx="3334582" cy="1264765"/>
                  </a:xfrm>
                </p:grpSpPr>
                <p:sp>
                  <p:nvSpPr>
                    <p:cNvPr id="78" name="Rounded Rectangle 11">
                      <a:extLst>
                        <a:ext uri="{FF2B5EF4-FFF2-40B4-BE49-F238E27FC236}">
                          <a16:creationId xmlns:a16="http://schemas.microsoft.com/office/drawing/2014/main" id="{D375699C-DFA9-4829-8A98-0C138E6A3E57}"/>
                        </a:ext>
                      </a:extLst>
                    </p:cNvPr>
                    <p:cNvSpPr/>
                    <p:nvPr/>
                  </p:nvSpPr>
                  <p:spPr>
                    <a:xfrm rot="20955517">
                      <a:off x="114057" y="4355959"/>
                      <a:ext cx="3166077" cy="126476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FF66"/>
                      </a:solidFill>
                    </a:ln>
                    <a:effectLst>
                      <a:glow rad="1397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2200" dirty="0">
                          <a:solidFill>
                            <a:srgbClr val="00B050"/>
                          </a:solidFill>
                          <a:latin typeface="+mj-lt"/>
                        </a:rPr>
                        <a:t>Ascetic</a:t>
                      </a: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C40B3F3B-A91D-487C-80FF-A789C3E3D17B}"/>
                        </a:ext>
                      </a:extLst>
                    </p:cNvPr>
                    <p:cNvSpPr txBox="1"/>
                    <p:nvPr/>
                  </p:nvSpPr>
                  <p:spPr>
                    <a:xfrm rot="19216717">
                      <a:off x="-54448" y="4528207"/>
                      <a:ext cx="1285428" cy="2991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i="1" dirty="0">
                          <a:latin typeface="+mj-lt"/>
                        </a:rPr>
                        <a:t>Key word</a:t>
                      </a:r>
                    </a:p>
                  </p:txBody>
                </p:sp>
              </p:grpSp>
              <p:pic>
                <p:nvPicPr>
                  <p:cNvPr id="77" name="Picture 76">
                    <a:extLst>
                      <a:ext uri="{FF2B5EF4-FFF2-40B4-BE49-F238E27FC236}">
                        <a16:creationId xmlns:a16="http://schemas.microsoft.com/office/drawing/2014/main" id="{E5A92374-130A-4DBC-8214-98596819E5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0914910">
                    <a:off x="208346" y="5063781"/>
                    <a:ext cx="442819" cy="5680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D6D87DC-49AD-4FAE-96BB-F280F3897B57}"/>
                    </a:ext>
                  </a:extLst>
                </p:cNvPr>
                <p:cNvSpPr/>
                <p:nvPr/>
              </p:nvSpPr>
              <p:spPr>
                <a:xfrm rot="20848648">
                  <a:off x="772742" y="2913123"/>
                  <a:ext cx="2679279" cy="380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.</a:t>
                  </a:r>
                  <a:endParaRPr lang="en-GB" sz="1100" dirty="0">
                    <a:latin typeface="+mj-lt"/>
                  </a:endParaRP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05B69431-B4D7-47A3-A4E2-6E1C375F3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>
                            <a14:foregroundMark x1="71556" y1="28444" x2="38667" y2="44000"/>
                            <a14:foregroundMark x1="68000" y1="56444" x2="38667" y2="18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23961">
                <a:off x="2124434" y="4233194"/>
                <a:ext cx="439760" cy="5142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E93BFA1-2F48-426F-B0B1-5EED4C8226B4}"/>
                </a:ext>
              </a:extLst>
            </p:cNvPr>
            <p:cNvSpPr/>
            <p:nvPr/>
          </p:nvSpPr>
          <p:spPr>
            <a:xfrm rot="152779">
              <a:off x="7031390" y="5424819"/>
              <a:ext cx="183915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The spiritual discipline of withdrawing from worldly concerns.</a:t>
              </a:r>
            </a:p>
          </p:txBody>
        </p:sp>
      </p:grp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AC330B7D-124D-4E8A-B8DF-FFD717A0971C}"/>
              </a:ext>
            </a:extLst>
          </p:cNvPr>
          <p:cNvSpPr/>
          <p:nvPr/>
        </p:nvSpPr>
        <p:spPr>
          <a:xfrm>
            <a:off x="1474990" y="3384489"/>
            <a:ext cx="1995318" cy="803198"/>
          </a:xfrm>
          <a:prstGeom prst="wedgeRoundRectCallout">
            <a:avLst>
              <a:gd name="adj1" fmla="val -85663"/>
              <a:gd name="adj2" fmla="val -271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 could teach you a thing of two about social distancing.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D2D65B5E-CFD3-4308-8815-8D98A3C17E29}"/>
              </a:ext>
            </a:extLst>
          </p:cNvPr>
          <p:cNvSpPr/>
          <p:nvPr/>
        </p:nvSpPr>
        <p:spPr>
          <a:xfrm>
            <a:off x="1422080" y="3383585"/>
            <a:ext cx="1995318" cy="803198"/>
          </a:xfrm>
          <a:prstGeom prst="wedgeRoundRectCallout">
            <a:avLst>
              <a:gd name="adj1" fmla="val -85663"/>
              <a:gd name="adj2" fmla="val -271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Christian festival of Lent finished recently.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5683DBC5-8740-4A77-956F-60EE1CCD7C25}"/>
              </a:ext>
            </a:extLst>
          </p:cNvPr>
          <p:cNvSpPr/>
          <p:nvPr/>
        </p:nvSpPr>
        <p:spPr>
          <a:xfrm>
            <a:off x="4041059" y="5105829"/>
            <a:ext cx="3945840" cy="768405"/>
          </a:xfrm>
          <a:prstGeom prst="wedgeRoundRectCallout">
            <a:avLst>
              <a:gd name="adj1" fmla="val 64197"/>
              <a:gd name="adj2" fmla="val -3720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month long fasting festival of Ramadan begins this week on 23</a:t>
            </a:r>
            <a:r>
              <a:rPr lang="en-GB" baseline="30000" dirty="0">
                <a:solidFill>
                  <a:schemeClr val="tx1"/>
                </a:solidFill>
                <a:latin typeface="+mj-lt"/>
              </a:rPr>
              <a:t>rd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April.</a:t>
            </a:r>
          </a:p>
        </p:txBody>
      </p:sp>
      <p:pic>
        <p:nvPicPr>
          <p:cNvPr id="1026" name="Picture 2" descr="Simon Of The Desert (1965) GIF | Gfycat">
            <a:extLst>
              <a:ext uri="{FF2B5EF4-FFF2-40B4-BE49-F238E27FC236}">
                <a16:creationId xmlns:a16="http://schemas.microsoft.com/office/drawing/2014/main" id="{06A4E1ED-0248-4B4F-BDBC-3ECAE1F86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4616" y="1391713"/>
            <a:ext cx="4286250" cy="30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327A9322-DA67-4800-AB91-DEA5C0A901D2}"/>
              </a:ext>
            </a:extLst>
          </p:cNvPr>
          <p:cNvSpPr/>
          <p:nvPr/>
        </p:nvSpPr>
        <p:spPr>
          <a:xfrm>
            <a:off x="199979" y="2159086"/>
            <a:ext cx="2854827" cy="776941"/>
          </a:xfrm>
          <a:prstGeom prst="wedgeRoundRectCallout">
            <a:avLst>
              <a:gd name="adj1" fmla="val 79468"/>
              <a:gd name="adj2" fmla="val -34222"/>
              <a:gd name="adj3" fmla="val 16667"/>
            </a:avLst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That’s from a 1965 film called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Simon of the Desert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, part-based on Saint Simon.</a:t>
            </a:r>
          </a:p>
          <a:p>
            <a:pPr algn="ctr"/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BCE0C731-8340-4C10-931A-8017B910AB60}"/>
              </a:ext>
            </a:extLst>
          </p:cNvPr>
          <p:cNvSpPr/>
          <p:nvPr/>
        </p:nvSpPr>
        <p:spPr>
          <a:xfrm>
            <a:off x="324512" y="2202398"/>
            <a:ext cx="2891831" cy="675531"/>
          </a:xfrm>
          <a:prstGeom prst="wedgeRoundRectCallout">
            <a:avLst>
              <a:gd name="adj1" fmla="val 71639"/>
              <a:gd name="adj2" fmla="val -361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Why might Saint Simon have done this, do you think?</a:t>
            </a:r>
          </a:p>
          <a:p>
            <a:pPr algn="ctr"/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F47F7953-428E-4959-A520-7B7B2F7D0221}"/>
              </a:ext>
            </a:extLst>
          </p:cNvPr>
          <p:cNvSpPr/>
          <p:nvPr/>
        </p:nvSpPr>
        <p:spPr>
          <a:xfrm>
            <a:off x="767355" y="1915891"/>
            <a:ext cx="2487356" cy="1085205"/>
          </a:xfrm>
          <a:prstGeom prst="wedgeRoundRectCallout">
            <a:avLst>
              <a:gd name="adj1" fmla="val 74160"/>
              <a:gd name="adj2" fmla="val -150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Less extreme forms of asceticism are found in the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fasting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practices of Lent and Ramadan.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2C1749-C160-492E-9FDC-7D886162FC94}"/>
              </a:ext>
            </a:extLst>
          </p:cNvPr>
          <p:cNvGrpSpPr/>
          <p:nvPr/>
        </p:nvGrpSpPr>
        <p:grpSpPr>
          <a:xfrm rot="20828617">
            <a:off x="310193" y="337929"/>
            <a:ext cx="2393603" cy="1289593"/>
            <a:chOff x="5976470" y="4176813"/>
            <a:chExt cx="2945691" cy="143370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B8DA4D-2F16-4B0F-BEC8-F97094B50195}"/>
                </a:ext>
              </a:extLst>
            </p:cNvPr>
            <p:cNvGrpSpPr/>
            <p:nvPr/>
          </p:nvGrpSpPr>
          <p:grpSpPr>
            <a:xfrm rot="934547">
              <a:off x="5976470" y="4194324"/>
              <a:ext cx="2939031" cy="1416194"/>
              <a:chOff x="-173012" y="4354515"/>
              <a:chExt cx="3019854" cy="1135557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CD797E6-6B90-484C-AFD3-50A1AEBEF6EA}"/>
                  </a:ext>
                </a:extLst>
              </p:cNvPr>
              <p:cNvGrpSpPr/>
              <p:nvPr/>
            </p:nvGrpSpPr>
            <p:grpSpPr>
              <a:xfrm rot="95824">
                <a:off x="-173012" y="4354515"/>
                <a:ext cx="3019854" cy="1099584"/>
                <a:chOff x="-138921" y="4285385"/>
                <a:chExt cx="3374506" cy="1198244"/>
              </a:xfrm>
            </p:grpSpPr>
            <p:sp>
              <p:nvSpPr>
                <p:cNvPr id="63" name="Rounded Rectangle 11">
                  <a:extLst>
                    <a:ext uri="{FF2B5EF4-FFF2-40B4-BE49-F238E27FC236}">
                      <a16:creationId xmlns:a16="http://schemas.microsoft.com/office/drawing/2014/main" id="{0E816940-1226-4D2C-8867-5CD44B6092F4}"/>
                    </a:ext>
                  </a:extLst>
                </p:cNvPr>
                <p:cNvSpPr/>
                <p:nvPr/>
              </p:nvSpPr>
              <p:spPr>
                <a:xfrm rot="20955517">
                  <a:off x="53984" y="4285385"/>
                  <a:ext cx="3166077" cy="119824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400" dirty="0">
                      <a:solidFill>
                        <a:srgbClr val="00B050"/>
                      </a:solidFill>
                      <a:latin typeface="+mj-lt"/>
                    </a:rPr>
                    <a:t>Fasting</a:t>
                  </a: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3CADC59-16E8-4E3B-A581-C702A3890546}"/>
                    </a:ext>
                  </a:extLst>
                </p:cNvPr>
                <p:cNvSpPr txBox="1"/>
                <p:nvPr/>
              </p:nvSpPr>
              <p:spPr>
                <a:xfrm rot="19556281">
                  <a:off x="-138921" y="4514356"/>
                  <a:ext cx="1285431" cy="269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Key-word</a:t>
                  </a: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A4CAC08-EFD5-45B7-AB25-7ED00212B3EF}"/>
                    </a:ext>
                  </a:extLst>
                </p:cNvPr>
                <p:cNvSpPr/>
                <p:nvPr/>
              </p:nvSpPr>
              <p:spPr>
                <a:xfrm rot="20797666">
                  <a:off x="652086" y="4661858"/>
                  <a:ext cx="2583499" cy="7175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To reduce physical needs e.g. the intake of food and water.</a:t>
                  </a:r>
                  <a:endParaRPr lang="en-GB" sz="1100" dirty="0">
                    <a:latin typeface="+mj-lt"/>
                  </a:endParaRPr>
                </a:p>
              </p:txBody>
            </p:sp>
          </p:grp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7831740C-DE8A-47C0-AC7F-5BB1D4FB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55541" y="4915401"/>
                <a:ext cx="411578" cy="574671"/>
              </a:xfrm>
              <a:prstGeom prst="rect">
                <a:avLst/>
              </a:prstGeom>
            </p:spPr>
          </p:pic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BBDDAB7-2C17-4EB9-B6F9-7CF84235C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2106">
              <a:off x="8395920" y="4176813"/>
              <a:ext cx="526241" cy="588660"/>
            </a:xfrm>
            <a:prstGeom prst="rect">
              <a:avLst/>
            </a:prstGeom>
          </p:spPr>
        </p:pic>
      </p:grp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596839A9-BAA1-4D62-80B8-DEB5BC642790}"/>
              </a:ext>
            </a:extLst>
          </p:cNvPr>
          <p:cNvSpPr/>
          <p:nvPr/>
        </p:nvSpPr>
        <p:spPr>
          <a:xfrm>
            <a:off x="466453" y="1931244"/>
            <a:ext cx="2911427" cy="1104733"/>
          </a:xfrm>
          <a:prstGeom prst="wedgeRoundRectCallout">
            <a:avLst>
              <a:gd name="adj1" fmla="val 64853"/>
              <a:gd name="adj2" fmla="val -172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Inspired by Saint Simon, performer David Blaine once undertook a similar feat of ‘social distancing’.</a:t>
            </a: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E57333E2-EA4B-42C7-9567-3FB37B6EA1AC}"/>
              </a:ext>
            </a:extLst>
          </p:cNvPr>
          <p:cNvSpPr/>
          <p:nvPr/>
        </p:nvSpPr>
        <p:spPr>
          <a:xfrm>
            <a:off x="1978324" y="5130334"/>
            <a:ext cx="6088743" cy="699291"/>
          </a:xfrm>
          <a:prstGeom prst="wedgeRoundRectCallout">
            <a:avLst>
              <a:gd name="adj1" fmla="val 57880"/>
              <a:gd name="adj2" fmla="val -3818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 was lifted onto a 90ft, 22 inch wide pillar in New York City, where he stood for 35 hours with no sleep and no safety net...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31A7B2C-12A0-404D-921C-C4DB09AF9EA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97" b="91434" l="2799" r="95420">
                        <a14:foregroundMark x1="78372" y1="19926" x2="78526" y2="18462"/>
                        <a14:foregroundMark x1="42748" y1="4283" x2="65903" y2="32030"/>
                        <a14:foregroundMark x1="2799" y1="79143" x2="23919" y2="63128"/>
                        <a14:foregroundMark x1="23919" y1="63128" x2="40204" y2="58101"/>
                        <a14:foregroundMark x1="68957" y1="60521" x2="89567" y2="74115"/>
                        <a14:foregroundMark x1="38422" y1="23836" x2="57761" y2="29423"/>
                        <a14:foregroundMark x1="57761" y1="29423" x2="60814" y2="31285"/>
                        <a14:foregroundMark x1="70992" y1="16201" x2="65140" y2="22346"/>
                        <a14:foregroundMark x1="39186" y1="89385" x2="46565" y2="91620"/>
                        <a14:foregroundMark x1="37913" y1="75791" x2="36387" y2="68901"/>
                        <a14:foregroundMark x1="95420" y1="67784" x2="95420" y2="67784"/>
                        <a14:backgroundMark x1="28244" y1="11359" x2="13486" y2="24022"/>
                        <a14:backgroundMark x1="18321" y1="45996" x2="17303" y2="52142"/>
                        <a14:backgroundMark x1="76081" y1="16760" x2="76845" y2="16946"/>
                        <a14:backgroundMark x1="73537" y1="16760" x2="72774" y2="15829"/>
                        <a14:backgroundMark x1="77608" y1="16387" x2="78626" y2="18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279" y="4579878"/>
            <a:ext cx="1645942" cy="2249035"/>
          </a:xfrm>
          <a:prstGeom prst="rect">
            <a:avLst/>
          </a:prstGeom>
        </p:spPr>
      </p:pic>
      <p:pic>
        <p:nvPicPr>
          <p:cNvPr id="5" name="Picture 2" descr="Ecard Ramadan gif - Ramadan Greeting card | gifka.com">
            <a:extLst>
              <a:ext uri="{FF2B5EF4-FFF2-40B4-BE49-F238E27FC236}">
                <a16:creationId xmlns:a16="http://schemas.microsoft.com/office/drawing/2014/main" id="{921A6C03-AD04-48DB-A904-A01B5D718A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875" y="1379098"/>
            <a:ext cx="4299991" cy="30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3 Keys to Being Mentally Strong - Personal Growth - Medium">
            <a:extLst>
              <a:ext uri="{FF2B5EF4-FFF2-40B4-BE49-F238E27FC236}">
                <a16:creationId xmlns:a16="http://schemas.microsoft.com/office/drawing/2014/main" id="{7908B359-F0ED-4BC9-BB50-B44E4BE4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480" y="1392479"/>
            <a:ext cx="4264212" cy="305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2mate.com - David Blaine, Vertigo, 2002. Live British News coverage. MagicWeek.co.uk_X589xnshBII_24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F2C1D8C-B82C-4037-83FC-8DBE436A6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961136" y="1397918"/>
            <a:ext cx="4264212" cy="305952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589F5B2-B579-4EE0-B43B-936E37BEB531}"/>
              </a:ext>
            </a:extLst>
          </p:cNvPr>
          <p:cNvSpPr/>
          <p:nvPr/>
        </p:nvSpPr>
        <p:spPr>
          <a:xfrm>
            <a:off x="1364320" y="4738689"/>
            <a:ext cx="1336199" cy="1081291"/>
          </a:xfrm>
          <a:prstGeom prst="wedgeRoundRectCallout">
            <a:avLst>
              <a:gd name="adj1" fmla="val 85513"/>
              <a:gd name="adj2" fmla="val 922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happens during Ramadan?</a:t>
            </a:r>
          </a:p>
        </p:txBody>
      </p:sp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F8E80A0D-49F1-4FFD-8348-17A19AF089E4}"/>
              </a:ext>
            </a:extLst>
          </p:cNvPr>
          <p:cNvSpPr/>
          <p:nvPr/>
        </p:nvSpPr>
        <p:spPr>
          <a:xfrm>
            <a:off x="1226980" y="4751998"/>
            <a:ext cx="1467080" cy="1081291"/>
          </a:xfrm>
          <a:prstGeom prst="wedgeRoundRectCallout">
            <a:avLst>
              <a:gd name="adj1" fmla="val 85513"/>
              <a:gd name="adj2" fmla="val 922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is the purpose and benefit of Ramadan?</a:t>
            </a: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BA88230D-27E3-4A50-8114-FA6DFD7F8E6C}"/>
              </a:ext>
            </a:extLst>
          </p:cNvPr>
          <p:cNvSpPr/>
          <p:nvPr/>
        </p:nvSpPr>
        <p:spPr>
          <a:xfrm>
            <a:off x="2132000" y="4998233"/>
            <a:ext cx="5908030" cy="859223"/>
          </a:xfrm>
          <a:prstGeom prst="wedgeRoundRectCallout">
            <a:avLst>
              <a:gd name="adj1" fmla="val 58491"/>
              <a:gd name="adj2" fmla="val -250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Simon’s own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was so well respected that shortly that after his death he was honoured with large church, built over the pillar, which became a popular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pilgrimage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site.</a:t>
            </a:r>
          </a:p>
        </p:txBody>
      </p:sp>
      <p:sp>
        <p:nvSpPr>
          <p:cNvPr id="124" name="Speech Bubble: Rectangle with Corners Rounded 123">
            <a:extLst>
              <a:ext uri="{FF2B5EF4-FFF2-40B4-BE49-F238E27FC236}">
                <a16:creationId xmlns:a16="http://schemas.microsoft.com/office/drawing/2014/main" id="{F7F87EBF-A48A-4928-9A96-5469BFE5D408}"/>
              </a:ext>
            </a:extLst>
          </p:cNvPr>
          <p:cNvSpPr/>
          <p:nvPr/>
        </p:nvSpPr>
        <p:spPr>
          <a:xfrm>
            <a:off x="918202" y="2085442"/>
            <a:ext cx="2354426" cy="840513"/>
          </a:xfrm>
          <a:prstGeom prst="wedgeRoundRectCallout">
            <a:avLst>
              <a:gd name="adj1" fmla="val 70608"/>
              <a:gd name="adj2" fmla="val -244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Many were inspired by Blaine’s physical and mental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 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46996D2-B83B-4466-B116-853F2B7C85AD}"/>
              </a:ext>
            </a:extLst>
          </p:cNvPr>
          <p:cNvGrpSpPr/>
          <p:nvPr/>
        </p:nvGrpSpPr>
        <p:grpSpPr>
          <a:xfrm rot="212037">
            <a:off x="237231" y="151224"/>
            <a:ext cx="2493687" cy="1457326"/>
            <a:chOff x="6564512" y="4801860"/>
            <a:chExt cx="2493687" cy="1457326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7540947-7B9D-4E98-BEAA-51E53E940B01}"/>
                </a:ext>
              </a:extLst>
            </p:cNvPr>
            <p:cNvGrpSpPr/>
            <p:nvPr/>
          </p:nvGrpSpPr>
          <p:grpSpPr>
            <a:xfrm rot="877270">
              <a:off x="6564512" y="4801860"/>
              <a:ext cx="2493687" cy="1457326"/>
              <a:chOff x="100215" y="4233194"/>
              <a:chExt cx="2634047" cy="1610030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9CD69178-B10B-44EC-B2C4-36064BDD2CAA}"/>
                  </a:ext>
                </a:extLst>
              </p:cNvPr>
              <p:cNvGrpSpPr/>
              <p:nvPr/>
            </p:nvGrpSpPr>
            <p:grpSpPr>
              <a:xfrm rot="22761">
                <a:off x="100215" y="4435289"/>
                <a:ext cx="2634047" cy="1407935"/>
                <a:chOff x="288517" y="2393543"/>
                <a:chExt cx="3163504" cy="1576202"/>
              </a:xfrm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0321B32F-C07D-4DB7-A982-20D7BD5406BC}"/>
                    </a:ext>
                  </a:extLst>
                </p:cNvPr>
                <p:cNvGrpSpPr/>
                <p:nvPr/>
              </p:nvGrpSpPr>
              <p:grpSpPr>
                <a:xfrm rot="21413923">
                  <a:off x="288517" y="2393543"/>
                  <a:ext cx="3084759" cy="1576202"/>
                  <a:chOff x="-100100" y="4420839"/>
                  <a:chExt cx="2984125" cy="1210992"/>
                </a:xfrm>
              </p:grpSpPr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75D0362E-9976-41FB-9E89-706EE2B0FC59}"/>
                      </a:ext>
                    </a:extLst>
                  </p:cNvPr>
                  <p:cNvGrpSpPr/>
                  <p:nvPr/>
                </p:nvGrpSpPr>
                <p:grpSpPr>
                  <a:xfrm rot="95824">
                    <a:off x="-100100" y="4420839"/>
                    <a:ext cx="2984125" cy="1160624"/>
                    <a:chOff x="-54448" y="4355959"/>
                    <a:chExt cx="3334582" cy="1264765"/>
                  </a:xfrm>
                </p:grpSpPr>
                <p:sp>
                  <p:nvSpPr>
                    <p:cNvPr id="134" name="Rounded Rectangle 11">
                      <a:extLst>
                        <a:ext uri="{FF2B5EF4-FFF2-40B4-BE49-F238E27FC236}">
                          <a16:creationId xmlns:a16="http://schemas.microsoft.com/office/drawing/2014/main" id="{D34BC078-8C18-41D7-96EF-178FA7E02DCC}"/>
                        </a:ext>
                      </a:extLst>
                    </p:cNvPr>
                    <p:cNvSpPr/>
                    <p:nvPr/>
                  </p:nvSpPr>
                  <p:spPr>
                    <a:xfrm rot="20955517">
                      <a:off x="114057" y="4355959"/>
                      <a:ext cx="3166077" cy="126476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FF66"/>
                      </a:solidFill>
                    </a:ln>
                    <a:effectLst>
                      <a:glow rad="1397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2200" dirty="0">
                          <a:solidFill>
                            <a:srgbClr val="00B050"/>
                          </a:solidFill>
                          <a:latin typeface="+mj-lt"/>
                        </a:rPr>
                        <a:t>Pilgrimage</a:t>
                      </a: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B4A3BA4B-F652-451D-AAC1-12787E8E0294}"/>
                        </a:ext>
                      </a:extLst>
                    </p:cNvPr>
                    <p:cNvSpPr txBox="1"/>
                    <p:nvPr/>
                  </p:nvSpPr>
                  <p:spPr>
                    <a:xfrm rot="19216717">
                      <a:off x="-54448" y="4528207"/>
                      <a:ext cx="1285428" cy="2991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i="1" dirty="0">
                          <a:latin typeface="+mj-lt"/>
                        </a:rPr>
                        <a:t>Key word</a:t>
                      </a:r>
                    </a:p>
                  </p:txBody>
                </p:sp>
              </p:grpSp>
              <p:pic>
                <p:nvPicPr>
                  <p:cNvPr id="133" name="Picture 132">
                    <a:extLst>
                      <a:ext uri="{FF2B5EF4-FFF2-40B4-BE49-F238E27FC236}">
                        <a16:creationId xmlns:a16="http://schemas.microsoft.com/office/drawing/2014/main" id="{6793F6A7-78CE-4BB0-BE20-69E1E3B8CE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0914910">
                    <a:off x="208346" y="5063781"/>
                    <a:ext cx="442819" cy="5680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3F2A6A2C-B644-4E32-9C3A-B57E3F748116}"/>
                    </a:ext>
                  </a:extLst>
                </p:cNvPr>
                <p:cNvSpPr/>
                <p:nvPr/>
              </p:nvSpPr>
              <p:spPr>
                <a:xfrm rot="20848648">
                  <a:off x="772742" y="2913123"/>
                  <a:ext cx="2679279" cy="380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.</a:t>
                  </a:r>
                  <a:endParaRPr lang="en-GB" sz="1100" dirty="0">
                    <a:latin typeface="+mj-lt"/>
                  </a:endParaRPr>
                </a:p>
              </p:txBody>
            </p:sp>
          </p:grp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6AEBDE61-CB1E-4012-A5AB-8F20352AD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>
                            <a14:foregroundMark x1="71556" y1="28444" x2="38667" y2="44000"/>
                            <a14:foregroundMark x1="68000" y1="56444" x2="38667" y2="18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23961">
                <a:off x="2124434" y="4233194"/>
                <a:ext cx="439760" cy="5142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A5D6DA0-9FB1-47CB-9954-9D922074720E}"/>
                </a:ext>
              </a:extLst>
            </p:cNvPr>
            <p:cNvSpPr/>
            <p:nvPr/>
          </p:nvSpPr>
          <p:spPr>
            <a:xfrm rot="152779">
              <a:off x="7110745" y="5433388"/>
              <a:ext cx="168212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To visit to a place of religious importance.</a:t>
              </a:r>
              <a:endParaRPr lang="en-GB" sz="1100" dirty="0">
                <a:latin typeface="+mj-lt"/>
              </a:endParaRPr>
            </a:p>
          </p:txBody>
        </p:sp>
      </p:grpSp>
      <p:pic>
        <p:nvPicPr>
          <p:cNvPr id="136" name="Picture 2" descr="Syrian monastery where St Simeon sat on a pillar for four decades ...">
            <a:extLst>
              <a:ext uri="{FF2B5EF4-FFF2-40B4-BE49-F238E27FC236}">
                <a16:creationId xmlns:a16="http://schemas.microsoft.com/office/drawing/2014/main" id="{875ED403-6695-489D-9EBF-9F76AADB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2092" y="1379098"/>
            <a:ext cx="4327109" cy="31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Speech Bubble: Rectangle with Corners Rounded 136">
            <a:extLst>
              <a:ext uri="{FF2B5EF4-FFF2-40B4-BE49-F238E27FC236}">
                <a16:creationId xmlns:a16="http://schemas.microsoft.com/office/drawing/2014/main" id="{2278B02C-C6F8-4230-9D4E-F3A219354D4F}"/>
              </a:ext>
            </a:extLst>
          </p:cNvPr>
          <p:cNvSpPr/>
          <p:nvPr/>
        </p:nvSpPr>
        <p:spPr>
          <a:xfrm>
            <a:off x="1584644" y="3338245"/>
            <a:ext cx="1921842" cy="803198"/>
          </a:xfrm>
          <a:prstGeom prst="wedgeRoundRectCallout">
            <a:avLst>
              <a:gd name="adj1" fmla="val -97058"/>
              <a:gd name="adj2" fmla="val -225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church ruins and remains of my pillar in 2015. </a:t>
            </a: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55A463A1-4182-4EBF-8B4F-CCF763BCDEAA}"/>
              </a:ext>
            </a:extLst>
          </p:cNvPr>
          <p:cNvSpPr/>
          <p:nvPr/>
        </p:nvSpPr>
        <p:spPr>
          <a:xfrm>
            <a:off x="469397" y="1978431"/>
            <a:ext cx="2765882" cy="967291"/>
          </a:xfrm>
          <a:prstGeom prst="wedgeRoundRectCallout">
            <a:avLst>
              <a:gd name="adj1" fmla="val 70938"/>
              <a:gd name="adj2" fmla="val -184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Sadly, in 2016 the church was hit by a missile during the on-going Syrian war.</a:t>
            </a:r>
          </a:p>
        </p:txBody>
      </p:sp>
      <p:pic>
        <p:nvPicPr>
          <p:cNvPr id="11" name="Picture 4" descr="Byzantine Church of Saint Symeon Stylites in Syria damaged by ...">
            <a:extLst>
              <a:ext uri="{FF2B5EF4-FFF2-40B4-BE49-F238E27FC236}">
                <a16:creationId xmlns:a16="http://schemas.microsoft.com/office/drawing/2014/main" id="{202CE3AD-83C5-4E9D-A167-9E06B1BD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305" y="1382975"/>
            <a:ext cx="4327109" cy="31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8DA4D910-081E-48E6-8E6E-427D5BCA45E7}"/>
              </a:ext>
            </a:extLst>
          </p:cNvPr>
          <p:cNvSpPr/>
          <p:nvPr/>
        </p:nvSpPr>
        <p:spPr>
          <a:xfrm>
            <a:off x="1419838" y="3441974"/>
            <a:ext cx="2105490" cy="864558"/>
          </a:xfrm>
          <a:prstGeom prst="wedgeRoundRectCallout">
            <a:avLst>
              <a:gd name="adj1" fmla="val -82494"/>
              <a:gd name="adj2" fmla="val -3550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might this physical and mental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perseverance 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be?</a:t>
            </a:r>
          </a:p>
        </p:txBody>
      </p:sp>
    </p:spTree>
    <p:extLst>
      <p:ext uri="{BB962C8B-B14F-4D97-AF65-F5344CB8AC3E}">
        <p14:creationId xmlns:p14="http://schemas.microsoft.com/office/powerpoint/2010/main" val="9563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96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5" grpId="0"/>
      <p:bldP spid="48" grpId="0" animBg="1"/>
      <p:bldP spid="6" grpId="0" animBg="1"/>
      <p:bldP spid="6" grpId="1" animBg="1"/>
      <p:bldP spid="93" grpId="0" animBg="1"/>
      <p:bldP spid="93" grpId="1" animBg="1"/>
      <p:bldP spid="102" grpId="0" animBg="1"/>
      <p:bldP spid="102" grpId="1" animBg="1"/>
      <p:bldP spid="97" grpId="0" animBg="1"/>
      <p:bldP spid="97" grpId="1" animBg="1"/>
      <p:bldP spid="62" grpId="0" animBg="1"/>
      <p:bldP spid="62" grpId="1" animBg="1"/>
      <p:bldP spid="81" grpId="0" animBg="1"/>
      <p:bldP spid="81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9" grpId="0" animBg="1"/>
      <p:bldP spid="59" grpId="1" animBg="1"/>
      <p:bldP spid="47" grpId="0" animBg="1"/>
      <p:bldP spid="47" grpId="1" animBg="1"/>
      <p:bldP spid="71" grpId="0" animBg="1"/>
      <p:bldP spid="71" grpId="1" animBg="1"/>
      <p:bldP spid="73" grpId="0" animBg="1"/>
      <p:bldP spid="73" grpId="1" animBg="1"/>
      <p:bldP spid="10" grpId="0" animBg="1"/>
      <p:bldP spid="10" grpId="1" animBg="1"/>
      <p:bldP spid="80" grpId="0" animBg="1"/>
      <p:bldP spid="80" grpId="1" animBg="1"/>
      <p:bldP spid="83" grpId="0" animBg="1"/>
      <p:bldP spid="124" grpId="0" animBg="1"/>
      <p:bldP spid="124" grpId="1" animBg="1"/>
      <p:bldP spid="137" grpId="0" animBg="1"/>
      <p:bldP spid="138" grpId="0" animBg="1"/>
      <p:bldP spid="87" grpId="0" animBg="1"/>
      <p:bldP spid="8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">
            <a:extLst>
              <a:ext uri="{FF2B5EF4-FFF2-40B4-BE49-F238E27FC236}">
                <a16:creationId xmlns:a16="http://schemas.microsoft.com/office/drawing/2014/main" id="{B4F57A45-F6D6-4007-8494-B1EC5480C0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01152" y="23268"/>
            <a:ext cx="702179" cy="67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picture containing person, man, indoor, holding&#10;&#10;Description automatically generated">
            <a:extLst>
              <a:ext uri="{FF2B5EF4-FFF2-40B4-BE49-F238E27FC236}">
                <a16:creationId xmlns:a16="http://schemas.microsoft.com/office/drawing/2014/main" id="{FEAC54AA-09A1-4320-924D-2323DBFBAA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84553" flipH="1">
            <a:off x="2765901" y="1589346"/>
            <a:ext cx="1626021" cy="2125442"/>
          </a:xfrm>
          <a:prstGeom prst="rect">
            <a:avLst/>
          </a:prstGeom>
        </p:spPr>
      </p:pic>
      <p:pic>
        <p:nvPicPr>
          <p:cNvPr id="22" name="Picture 2" descr="Snape Transparent &amp; PNG Clipart Free Download - YWD">
            <a:extLst>
              <a:ext uri="{FF2B5EF4-FFF2-40B4-BE49-F238E27FC236}">
                <a16:creationId xmlns:a16="http://schemas.microsoft.com/office/drawing/2014/main" id="{D30DC358-4352-4239-978B-9AF686F2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4011" y="3502823"/>
            <a:ext cx="1838536" cy="26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DA31E32-DABD-47E1-9358-10BDE1769D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C058CCD-540C-42E7-97CF-111C7110A4DB}"/>
              </a:ext>
            </a:extLst>
          </p:cNvPr>
          <p:cNvSpPr/>
          <p:nvPr/>
        </p:nvSpPr>
        <p:spPr>
          <a:xfrm>
            <a:off x="133739" y="350387"/>
            <a:ext cx="4572000" cy="84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Perseverance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3C51E80-6CFD-4215-9E19-B893A290BD5E}"/>
              </a:ext>
            </a:extLst>
          </p:cNvPr>
          <p:cNvSpPr/>
          <p:nvPr/>
        </p:nvSpPr>
        <p:spPr>
          <a:xfrm>
            <a:off x="226419" y="1256014"/>
            <a:ext cx="3136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The continued pursuit of a goal despite difficulty or delay.</a:t>
            </a: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F91E3F6A-A9B7-4E0B-953E-198F7D539C0C}"/>
              </a:ext>
            </a:extLst>
          </p:cNvPr>
          <p:cNvSpPr/>
          <p:nvPr/>
        </p:nvSpPr>
        <p:spPr>
          <a:xfrm>
            <a:off x="3907097" y="399421"/>
            <a:ext cx="4400437" cy="555120"/>
          </a:xfrm>
          <a:prstGeom prst="wedgeRoundRectCallout">
            <a:avLst>
              <a:gd name="adj1" fmla="val 56990"/>
              <a:gd name="adj2" fmla="val -437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Moving on from pillars and poles, the founder of tech giant, Apple, once said…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26396B10-8EE2-4F6B-8C84-8583545C67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736" y="949758"/>
            <a:ext cx="4443161" cy="3908579"/>
          </a:xfrm>
          <a:prstGeom prst="rect">
            <a:avLst/>
          </a:prstGeom>
        </p:spPr>
      </p:pic>
      <p:pic>
        <p:nvPicPr>
          <p:cNvPr id="24" name="Picture 2" descr="Even For the Really Successful, the Price of Success is Perseverance">
            <a:extLst>
              <a:ext uri="{FF2B5EF4-FFF2-40B4-BE49-F238E27FC236}">
                <a16:creationId xmlns:a16="http://schemas.microsoft.com/office/drawing/2014/main" id="{662299F6-BE1C-4308-A6B3-1CF03700B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504" y="1495791"/>
            <a:ext cx="4206239" cy="29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2D255F4-D810-4774-A252-4B0AB95B3FFA}"/>
              </a:ext>
            </a:extLst>
          </p:cNvPr>
          <p:cNvSpPr/>
          <p:nvPr/>
        </p:nvSpPr>
        <p:spPr>
          <a:xfrm>
            <a:off x="255622" y="2402480"/>
            <a:ext cx="2761038" cy="916526"/>
          </a:xfrm>
          <a:prstGeom prst="wedgeRoundRectCallout">
            <a:avLst>
              <a:gd name="adj1" fmla="val 71824"/>
              <a:gd name="adj2" fmla="val -5218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Professor, Duckworth, unpacks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in her bestselling book, Grit.</a:t>
            </a:r>
            <a:endParaRPr lang="en-GB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02686E8-8F06-41BF-A4FE-EAE206B6A006}"/>
              </a:ext>
            </a:extLst>
          </p:cNvPr>
          <p:cNvSpPr/>
          <p:nvPr/>
        </p:nvSpPr>
        <p:spPr>
          <a:xfrm>
            <a:off x="1714905" y="3520018"/>
            <a:ext cx="2073100" cy="1082184"/>
          </a:xfrm>
          <a:prstGeom prst="wedgeRoundRectCallout">
            <a:avLst>
              <a:gd name="adj1" fmla="val -90246"/>
              <a:gd name="adj2" fmla="val 209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Let’s look more closely at what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and how we get it.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D62EFAB7-A0E0-4C36-9AE2-90ECB90E852E}"/>
              </a:ext>
            </a:extLst>
          </p:cNvPr>
          <p:cNvSpPr/>
          <p:nvPr/>
        </p:nvSpPr>
        <p:spPr>
          <a:xfrm>
            <a:off x="76655" y="2437677"/>
            <a:ext cx="3009736" cy="844297"/>
          </a:xfrm>
          <a:prstGeom prst="wedgeRoundRectCallout">
            <a:avLst>
              <a:gd name="adj1" fmla="val 68166"/>
              <a:gd name="adj2" fmla="val -567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professor identified the following 4 ingredients necessary for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… </a:t>
            </a:r>
            <a:endParaRPr lang="en-GB" i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E4754247-7D30-44E8-802E-F2D5E115F91B}"/>
              </a:ext>
            </a:extLst>
          </p:cNvPr>
          <p:cNvSpPr/>
          <p:nvPr/>
        </p:nvSpPr>
        <p:spPr>
          <a:xfrm>
            <a:off x="3997634" y="367119"/>
            <a:ext cx="4275030" cy="573256"/>
          </a:xfrm>
          <a:prstGeom prst="wedgeRoundRectCallout">
            <a:avLst>
              <a:gd name="adj1" fmla="val 58494"/>
              <a:gd name="adj2" fmla="val -37771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1.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Interest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comes from doing something you’re passionate about.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3E343ACA-1C11-442C-929A-20DA43F64190}"/>
              </a:ext>
            </a:extLst>
          </p:cNvPr>
          <p:cNvSpPr/>
          <p:nvPr/>
        </p:nvSpPr>
        <p:spPr>
          <a:xfrm>
            <a:off x="133739" y="2450541"/>
            <a:ext cx="2935645" cy="837233"/>
          </a:xfrm>
          <a:prstGeom prst="wedgeRoundRectCallout">
            <a:avLst>
              <a:gd name="adj1" fmla="val 70050"/>
              <a:gd name="adj2" fmla="val -59864"/>
              <a:gd name="adj3" fmla="val 166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2.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Practice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being willing and committed to practising for your goals.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. 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ECDFBE4-5CD7-4EF7-98E4-6236576E81DF}"/>
              </a:ext>
            </a:extLst>
          </p:cNvPr>
          <p:cNvSpPr/>
          <p:nvPr/>
        </p:nvSpPr>
        <p:spPr>
          <a:xfrm>
            <a:off x="4407069" y="3682789"/>
            <a:ext cx="1824919" cy="635879"/>
          </a:xfrm>
          <a:prstGeom prst="wedgeRoundRectCallout">
            <a:avLst>
              <a:gd name="adj1" fmla="val 99802"/>
              <a:gd name="adj2" fmla="val -4613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Grit is a synonym of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perseverance.</a:t>
            </a:r>
          </a:p>
          <a:p>
            <a:pPr algn="ctr"/>
            <a:endParaRPr lang="en-GB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8" name="Picture 6" descr="Buffy Chair Naughty GIF - BuffyChair Naughty Spinning GIFs">
            <a:extLst>
              <a:ext uri="{FF2B5EF4-FFF2-40B4-BE49-F238E27FC236}">
                <a16:creationId xmlns:a16="http://schemas.microsoft.com/office/drawing/2014/main" id="{FA0463C7-67E3-4477-9193-0AA7D0106E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594" y="1463570"/>
            <a:ext cx="4241109" cy="297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BAC4EB3B-66D7-4DC6-9BE6-A8CE3261DA1C}"/>
              </a:ext>
            </a:extLst>
          </p:cNvPr>
          <p:cNvSpPr/>
          <p:nvPr/>
        </p:nvSpPr>
        <p:spPr>
          <a:xfrm>
            <a:off x="1662233" y="3799673"/>
            <a:ext cx="1785629" cy="694736"/>
          </a:xfrm>
          <a:prstGeom prst="wedgeRoundRectCallout">
            <a:avLst>
              <a:gd name="adj1" fmla="val -90246"/>
              <a:gd name="adj2" fmla="val 209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There’s more to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perseverance..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 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DAA1A1F-BF23-4598-B577-F6BD51DFE1C8}"/>
              </a:ext>
            </a:extLst>
          </p:cNvPr>
          <p:cNvSpPr/>
          <p:nvPr/>
        </p:nvSpPr>
        <p:spPr>
          <a:xfrm>
            <a:off x="1651920" y="3483473"/>
            <a:ext cx="2073100" cy="1109256"/>
          </a:xfrm>
          <a:prstGeom prst="wedgeRoundRectCallout">
            <a:avLst>
              <a:gd name="adj1" fmla="val -86030"/>
              <a:gd name="adj2" fmla="val 22583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3.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Purpose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: we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persevere because something is meaningful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BE8F8C0-408F-4752-9729-CFA974696A46}"/>
              </a:ext>
            </a:extLst>
          </p:cNvPr>
          <p:cNvGrpSpPr/>
          <p:nvPr/>
        </p:nvGrpSpPr>
        <p:grpSpPr>
          <a:xfrm rot="20828617">
            <a:off x="204915" y="477876"/>
            <a:ext cx="2769344" cy="1319907"/>
            <a:chOff x="5955293" y="4188945"/>
            <a:chExt cx="2989116" cy="141850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7771888-075C-4025-A8CA-A645EF03D2AA}"/>
                </a:ext>
              </a:extLst>
            </p:cNvPr>
            <p:cNvGrpSpPr/>
            <p:nvPr/>
          </p:nvGrpSpPr>
          <p:grpSpPr>
            <a:xfrm rot="934547">
              <a:off x="5955293" y="4188945"/>
              <a:ext cx="2947201" cy="1418508"/>
              <a:chOff x="-195291" y="4354008"/>
              <a:chExt cx="3028249" cy="1137413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10666CEC-9482-4CD9-99CC-7E706438AF86}"/>
                  </a:ext>
                </a:extLst>
              </p:cNvPr>
              <p:cNvGrpSpPr/>
              <p:nvPr/>
            </p:nvGrpSpPr>
            <p:grpSpPr>
              <a:xfrm rot="95824">
                <a:off x="-195291" y="4354008"/>
                <a:ext cx="3028249" cy="1099583"/>
                <a:chOff x="-163826" y="4285385"/>
                <a:chExt cx="3383887" cy="1198244"/>
              </a:xfrm>
            </p:grpSpPr>
            <p:sp>
              <p:nvSpPr>
                <p:cNvPr id="79" name="Rounded Rectangle 11">
                  <a:extLst>
                    <a:ext uri="{FF2B5EF4-FFF2-40B4-BE49-F238E27FC236}">
                      <a16:creationId xmlns:a16="http://schemas.microsoft.com/office/drawing/2014/main" id="{9B71FD1E-6F07-46E4-902A-4E340E0E79B8}"/>
                    </a:ext>
                  </a:extLst>
                </p:cNvPr>
                <p:cNvSpPr/>
                <p:nvPr/>
              </p:nvSpPr>
              <p:spPr>
                <a:xfrm rot="20955517">
                  <a:off x="53984" y="4285385"/>
                  <a:ext cx="3166077" cy="119824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0" dirty="0">
                      <a:solidFill>
                        <a:srgbClr val="00B050"/>
                      </a:solidFill>
                      <a:latin typeface="+mj-lt"/>
                    </a:rPr>
                    <a:t>Growth Mindset</a:t>
                  </a:r>
                </a:p>
                <a:p>
                  <a:pPr algn="ctr"/>
                  <a:endParaRPr lang="en-GB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9A64BDC-1DDC-496B-A275-B165E87CD632}"/>
                    </a:ext>
                  </a:extLst>
                </p:cNvPr>
                <p:cNvSpPr txBox="1"/>
                <p:nvPr/>
              </p:nvSpPr>
              <p:spPr>
                <a:xfrm rot="19556281">
                  <a:off x="-163826" y="4424474"/>
                  <a:ext cx="1285432" cy="269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Key-word</a:t>
                  </a: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DCBBA8A-0429-4586-8F3E-8FC245FF21A6}"/>
                    </a:ext>
                  </a:extLst>
                </p:cNvPr>
                <p:cNvSpPr/>
                <p:nvPr/>
              </p:nvSpPr>
              <p:spPr>
                <a:xfrm rot="20797666">
                  <a:off x="786941" y="4667451"/>
                  <a:ext cx="2366138" cy="60393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rgbClr val="2C2D30"/>
                      </a:solidFill>
                      <a:latin typeface="+mj-lt"/>
                    </a:rPr>
                    <a:t>Personal belief that abilities are not fixed but can be developed.</a:t>
                  </a:r>
                  <a:endParaRPr lang="en-GB" sz="1100" dirty="0">
                    <a:latin typeface="+mj-lt"/>
                  </a:endParaRPr>
                </a:p>
              </p:txBody>
            </p:sp>
          </p:grp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74FB7D8-D349-4FD5-B625-167188554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183518" y="4864346"/>
                <a:ext cx="449111" cy="627075"/>
              </a:xfrm>
              <a:prstGeom prst="rect">
                <a:avLst/>
              </a:prstGeom>
            </p:spPr>
          </p:pic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D763DAD-BA30-4AEF-8524-C6F265F86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2106">
              <a:off x="8470840" y="4236146"/>
              <a:ext cx="473569" cy="529742"/>
            </a:xfrm>
            <a:prstGeom prst="rect">
              <a:avLst/>
            </a:prstGeom>
          </p:spPr>
        </p:pic>
      </p:grpSp>
      <p:pic>
        <p:nvPicPr>
          <p:cNvPr id="52" name="Picture 4" descr="Perseverance GIF - Find &amp; Share on GIPHY">
            <a:extLst>
              <a:ext uri="{FF2B5EF4-FFF2-40B4-BE49-F238E27FC236}">
                <a16:creationId xmlns:a16="http://schemas.microsoft.com/office/drawing/2014/main" id="{1902D0F4-D821-4A92-8816-D3AFCB25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030" y="1461440"/>
            <a:ext cx="4298544" cy="29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y2mate.com - Tom Moore - Walking For The NHS_zVFCwjZqzoo_24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B328EA6-4F8E-4B2D-A60F-A8E4B0BDF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86578" y="1451095"/>
            <a:ext cx="4301996" cy="3001055"/>
          </a:xfrm>
          <a:prstGeom prst="rect">
            <a:avLst/>
          </a:prstGeom>
        </p:spPr>
      </p:pic>
      <p:pic>
        <p:nvPicPr>
          <p:cNvPr id="71" name="Picture 7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FC19409-6A0A-4B4F-AFC2-AF64499FDE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941" y="2331831"/>
            <a:ext cx="3162741" cy="21053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6CC55FA-EBA4-448A-B870-2F1235701ABA}"/>
              </a:ext>
            </a:extLst>
          </p:cNvPr>
          <p:cNvSpPr/>
          <p:nvPr/>
        </p:nvSpPr>
        <p:spPr>
          <a:xfrm>
            <a:off x="6337765" y="2779213"/>
            <a:ext cx="1784309" cy="841842"/>
          </a:xfrm>
          <a:prstGeom prst="wedgeRoundRectCallout">
            <a:avLst>
              <a:gd name="adj1" fmla="val -115109"/>
              <a:gd name="adj2" fmla="val 2665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total raised by 16</a:t>
            </a:r>
            <a:r>
              <a:rPr lang="en-GB" baseline="30000" dirty="0">
                <a:solidFill>
                  <a:schemeClr val="tx1"/>
                </a:solidFill>
                <a:latin typeface="+mj-lt"/>
              </a:rPr>
              <a:t>th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April was £13 million.</a:t>
            </a:r>
          </a:p>
        </p:txBody>
      </p:sp>
      <p:pic>
        <p:nvPicPr>
          <p:cNvPr id="88" name="Picture 8" descr="Why Moving From a Fixed Mindset to Growth Mindset is Harder Than ...">
            <a:extLst>
              <a:ext uri="{FF2B5EF4-FFF2-40B4-BE49-F238E27FC236}">
                <a16:creationId xmlns:a16="http://schemas.microsoft.com/office/drawing/2014/main" id="{0A397606-75C5-471A-BB57-F3DA1DF5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0149" y="1424804"/>
            <a:ext cx="4322515" cy="305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 descr="A picture containing bed, indoor, nature, laying&#10;&#10;Description automatically generated">
            <a:extLst>
              <a:ext uri="{FF2B5EF4-FFF2-40B4-BE49-F238E27FC236}">
                <a16:creationId xmlns:a16="http://schemas.microsoft.com/office/drawing/2014/main" id="{05AD3A02-CE9D-4B8F-BB8F-535B8D6843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462" y="1423799"/>
            <a:ext cx="4342112" cy="3068780"/>
          </a:xfrm>
          <a:prstGeom prst="rect">
            <a:avLst/>
          </a:prstGeom>
        </p:spPr>
      </p:pic>
      <p:pic>
        <p:nvPicPr>
          <p:cNvPr id="90" name="Picture 89" descr="A picture containing sitting, small, clock, standing&#10;&#10;Description automatically generated">
            <a:extLst>
              <a:ext uri="{FF2B5EF4-FFF2-40B4-BE49-F238E27FC236}">
                <a16:creationId xmlns:a16="http://schemas.microsoft.com/office/drawing/2014/main" id="{7CF4660C-6B97-4CDB-B51F-CB682D12263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499" y="2400284"/>
            <a:ext cx="1159722" cy="2099893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EB7FFFB2-A288-4024-9B41-AEF941C64F12}"/>
              </a:ext>
            </a:extLst>
          </p:cNvPr>
          <p:cNvSpPr/>
          <p:nvPr/>
        </p:nvSpPr>
        <p:spPr>
          <a:xfrm>
            <a:off x="5187788" y="3082433"/>
            <a:ext cx="2538675" cy="1192797"/>
          </a:xfrm>
          <a:prstGeom prst="wedgeRoundRectCallout">
            <a:avLst>
              <a:gd name="adj1" fmla="val -75574"/>
              <a:gd name="adj2" fmla="val -73409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So,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perseverance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isn’t  just being really strict and working hard when setting our own goals. </a:t>
            </a:r>
          </a:p>
        </p:txBody>
      </p:sp>
      <p:pic>
        <p:nvPicPr>
          <p:cNvPr id="93" name="Picture 4" descr="The 3 Keys to Being Mentally Strong - Personal Growth - Medium">
            <a:extLst>
              <a:ext uri="{FF2B5EF4-FFF2-40B4-BE49-F238E27FC236}">
                <a16:creationId xmlns:a16="http://schemas.microsoft.com/office/drawing/2014/main" id="{6E2B42AF-464F-47CF-9AD9-C36723556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100" b="97508" l="8889" r="90000">
                        <a14:foregroundMark x1="41111" y1="8100" x2="41111" y2="8100"/>
                        <a14:foregroundMark x1="43333" y1="97819" x2="42222" y2="82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18"/>
          <a:stretch/>
        </p:blipFill>
        <p:spPr bwMode="auto">
          <a:xfrm>
            <a:off x="7797046" y="1429858"/>
            <a:ext cx="839707" cy="30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D12DDDDE-5C2C-49A0-A566-675624B80836}"/>
              </a:ext>
            </a:extLst>
          </p:cNvPr>
          <p:cNvSpPr/>
          <p:nvPr/>
        </p:nvSpPr>
        <p:spPr>
          <a:xfrm>
            <a:off x="4641865" y="1565455"/>
            <a:ext cx="2986565" cy="583817"/>
          </a:xfrm>
          <a:prstGeom prst="wedgeRoundRectCallout">
            <a:avLst>
              <a:gd name="adj1" fmla="val 63321"/>
              <a:gd name="adj2" fmla="val -32403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Where are these ingredients in the goals you pursue?</a:t>
            </a:r>
          </a:p>
        </p:txBody>
      </p:sp>
      <p:pic>
        <p:nvPicPr>
          <p:cNvPr id="10" name="Picture 9" descr="A picture containing clothing, piece, holding, woman&#10;&#10;Description automatically generated">
            <a:extLst>
              <a:ext uri="{FF2B5EF4-FFF2-40B4-BE49-F238E27FC236}">
                <a16:creationId xmlns:a16="http://schemas.microsoft.com/office/drawing/2014/main" id="{37B1CFDC-2C4E-4806-BC82-AA25FB71217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271" y="4110574"/>
            <a:ext cx="2676376" cy="2105318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525173D-96AB-4642-932B-3E5493E84017}"/>
              </a:ext>
            </a:extLst>
          </p:cNvPr>
          <p:cNvSpPr/>
          <p:nvPr/>
        </p:nvSpPr>
        <p:spPr>
          <a:xfrm>
            <a:off x="2208087" y="5077699"/>
            <a:ext cx="4443162" cy="672294"/>
          </a:xfrm>
          <a:prstGeom prst="wedgeRoundRectCallout">
            <a:avLst>
              <a:gd name="adj1" fmla="val 81244"/>
              <a:gd name="adj2" fmla="val -793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Perseverance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more than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“working really hard”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at a goal, as many people often think. 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B261F790-496C-4F7F-9432-B7595C94BF1E}"/>
              </a:ext>
            </a:extLst>
          </p:cNvPr>
          <p:cNvSpPr/>
          <p:nvPr/>
        </p:nvSpPr>
        <p:spPr>
          <a:xfrm>
            <a:off x="1797579" y="4978575"/>
            <a:ext cx="5097227" cy="632337"/>
          </a:xfrm>
          <a:prstGeom prst="wedgeRoundRectCallout">
            <a:avLst>
              <a:gd name="adj1" fmla="val 73280"/>
              <a:gd name="adj2" fmla="val -63729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People drop out of things when they’re bored, don’t think it’s worth the effort or that it isn’t important.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7B9151A3-A194-4EBF-8673-15E2C55D0379}"/>
              </a:ext>
            </a:extLst>
          </p:cNvPr>
          <p:cNvSpPr/>
          <p:nvPr/>
        </p:nvSpPr>
        <p:spPr>
          <a:xfrm>
            <a:off x="1659326" y="5012903"/>
            <a:ext cx="5203666" cy="713321"/>
          </a:xfrm>
          <a:prstGeom prst="wedgeRoundRectCallout">
            <a:avLst>
              <a:gd name="adj1" fmla="val 73047"/>
              <a:gd name="adj2" fmla="val -7091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dirty="0">
                <a:solidFill>
                  <a:schemeClr val="tx1"/>
                </a:solidFill>
                <a:latin typeface="+mj-lt"/>
              </a:rPr>
              <a:t>That’s 99 year old Captain Tom Moore. 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persevered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for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100 laps of his garden to raise £1,000 for the NHS.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50B0EA1B-340A-49B4-A066-C391516A44DA}"/>
              </a:ext>
            </a:extLst>
          </p:cNvPr>
          <p:cNvSpPr/>
          <p:nvPr/>
        </p:nvSpPr>
        <p:spPr>
          <a:xfrm>
            <a:off x="1648790" y="5082248"/>
            <a:ext cx="5224737" cy="691097"/>
          </a:xfrm>
          <a:prstGeom prst="wedgeRoundRectCallout">
            <a:avLst>
              <a:gd name="adj1" fmla="val 27207"/>
              <a:gd name="adj2" fmla="val 1357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“It's all for the sake of the nurses and the NHS we have because they are doing such a magnificent job.” </a:t>
            </a: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57EBDC7C-B75F-4958-966E-3AF5BB593087}"/>
              </a:ext>
            </a:extLst>
          </p:cNvPr>
          <p:cNvSpPr/>
          <p:nvPr/>
        </p:nvSpPr>
        <p:spPr>
          <a:xfrm>
            <a:off x="2398160" y="4961837"/>
            <a:ext cx="4347680" cy="856403"/>
          </a:xfrm>
          <a:prstGeom prst="wedgeRoundRectCallout">
            <a:avLst>
              <a:gd name="adj1" fmla="val 79995"/>
              <a:gd name="adj2" fmla="val -60329"/>
              <a:gd name="adj3" fmla="val 16667"/>
            </a:avLst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4.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Growth Mindset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: this part of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helps us reframe a potentially negative or  difficult situation into a more positive one. </a:t>
            </a:r>
          </a:p>
        </p:txBody>
      </p:sp>
    </p:spTree>
    <p:extLst>
      <p:ext uri="{BB962C8B-B14F-4D97-AF65-F5344CB8AC3E}">
        <p14:creationId xmlns:p14="http://schemas.microsoft.com/office/powerpoint/2010/main" val="11401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151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8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video>
              <p:cMediaNode vol="80000">
                <p:cTn id="139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</p:childTnLst>
        </p:cTn>
      </p:par>
    </p:tnLst>
    <p:bldLst>
      <p:bldP spid="84" grpId="0" animBg="1"/>
      <p:bldP spid="36" grpId="0" animBg="1"/>
      <p:bldP spid="36" grpId="1" animBg="1"/>
      <p:bldP spid="39" grpId="0" animBg="1"/>
      <p:bldP spid="39" grpId="1" animBg="1"/>
      <p:bldP spid="42" grpId="0" animBg="1"/>
      <p:bldP spid="42" grpId="1" animBg="1"/>
      <p:bldP spid="43" grpId="0" animBg="1"/>
      <p:bldP spid="45" grpId="0" animBg="1"/>
      <p:bldP spid="2" grpId="0" animBg="1"/>
      <p:bldP spid="2" grpId="1" animBg="1"/>
      <p:bldP spid="37" grpId="0" animBg="1"/>
      <p:bldP spid="37" grpId="1" animBg="1"/>
      <p:bldP spid="44" grpId="0" animBg="1"/>
      <p:bldP spid="3" grpId="0" animBg="1"/>
      <p:bldP spid="3" grpId="1" animBg="1"/>
      <p:bldP spid="92" grpId="0" animBg="1"/>
      <p:bldP spid="95" grpId="0" animBg="1"/>
      <p:bldP spid="38" grpId="0" animBg="1"/>
      <p:bldP spid="38" grpId="1" animBg="1"/>
      <p:bldP spid="31" grpId="0" animBg="1"/>
      <p:bldP spid="31" grpId="1" animBg="1"/>
      <p:bldP spid="69" grpId="0" animBg="1"/>
      <p:bldP spid="69" grpId="1" animBg="1"/>
      <p:bldP spid="72" grpId="0" animBg="1"/>
      <p:bldP spid="72" grpId="1" animBg="1"/>
      <p:bldP spid="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7BD885B0-1AD3-456A-9FFB-097B98FD24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01152" y="23268"/>
            <a:ext cx="702179" cy="67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DA18EA-F6E8-41B1-9F25-4112382AED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EACE95B-6C99-4B42-8CC2-7440D40CC85F}"/>
              </a:ext>
            </a:extLst>
          </p:cNvPr>
          <p:cNvSpPr/>
          <p:nvPr/>
        </p:nvSpPr>
        <p:spPr>
          <a:xfrm>
            <a:off x="133739" y="350387"/>
            <a:ext cx="4572000" cy="84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Perseverance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C7C5778-AB90-4CC2-9533-1BACCF08E851}"/>
              </a:ext>
            </a:extLst>
          </p:cNvPr>
          <p:cNvSpPr/>
          <p:nvPr/>
        </p:nvSpPr>
        <p:spPr>
          <a:xfrm>
            <a:off x="226419" y="1256014"/>
            <a:ext cx="3136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The continued pursuit of a goal despite difficulty or delay.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477EF575-E05C-47D0-8DC4-7820670D615B}"/>
              </a:ext>
            </a:extLst>
          </p:cNvPr>
          <p:cNvSpPr/>
          <p:nvPr/>
        </p:nvSpPr>
        <p:spPr>
          <a:xfrm>
            <a:off x="3673252" y="378955"/>
            <a:ext cx="4653008" cy="587025"/>
          </a:xfrm>
          <a:prstGeom prst="wedgeRoundRectCallout">
            <a:avLst>
              <a:gd name="adj1" fmla="val 55961"/>
              <a:gd name="adj2" fmla="val -372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And finally, various studies reveal a direct link between good mental health and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66" name="Picture 2" descr="Snape Transparent &amp; PNG Clipart Free Download - YWD">
            <a:extLst>
              <a:ext uri="{FF2B5EF4-FFF2-40B4-BE49-F238E27FC236}">
                <a16:creationId xmlns:a16="http://schemas.microsoft.com/office/drawing/2014/main" id="{59FC26C5-1150-4853-AAF6-19583C7FC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853596" y="3969852"/>
            <a:ext cx="1467034" cy="211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C9D42D1-ADD2-4B93-A5FE-6E3B33D47F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458" y="969597"/>
            <a:ext cx="4653008" cy="3908579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A191CEC8-78B1-41CF-BC3C-7EB6ACD57714}"/>
              </a:ext>
            </a:extLst>
          </p:cNvPr>
          <p:cNvSpPr/>
          <p:nvPr/>
        </p:nvSpPr>
        <p:spPr>
          <a:xfrm>
            <a:off x="2327115" y="5115978"/>
            <a:ext cx="5285930" cy="764052"/>
          </a:xfrm>
          <a:prstGeom prst="wedgeRoundRectCallout">
            <a:avLst>
              <a:gd name="adj1" fmla="val 64260"/>
              <a:gd name="adj2" fmla="val -1207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One study recommends regular exercise as the best way to develop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perseverance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and good mental health.</a:t>
            </a:r>
          </a:p>
        </p:txBody>
      </p:sp>
      <p:pic>
        <p:nvPicPr>
          <p:cNvPr id="4" name="Black Eyed Peas - Don t Stop The Party (HQ)-[AudioTrimmer.com]">
            <a:hlinkClick r:id="" action="ppaction://media"/>
            <a:extLst>
              <a:ext uri="{FF2B5EF4-FFF2-40B4-BE49-F238E27FC236}">
                <a16:creationId xmlns:a16="http://schemas.microsoft.com/office/drawing/2014/main" id="{2F8F3ED1-1797-4ED1-85CD-328EBB82B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07720" y="2681385"/>
            <a:ext cx="609600" cy="609600"/>
          </a:xfrm>
          <a:prstGeom prst="rect">
            <a:avLst/>
          </a:prstGeom>
        </p:spPr>
      </p:pic>
      <p:pic>
        <p:nvPicPr>
          <p:cNvPr id="68" name="Picture 67" descr="A picture containing sitting, small, clock, standing&#10;&#10;Description automatically generated">
            <a:extLst>
              <a:ext uri="{FF2B5EF4-FFF2-40B4-BE49-F238E27FC236}">
                <a16:creationId xmlns:a16="http://schemas.microsoft.com/office/drawing/2014/main" id="{AD24CC23-B6A0-40DC-BB8B-F91780F2C6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75" y="2681385"/>
            <a:ext cx="1953898" cy="35367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AE1E93C-0C9E-409F-94C5-9AF807C97649}"/>
              </a:ext>
            </a:extLst>
          </p:cNvPr>
          <p:cNvSpPr/>
          <p:nvPr/>
        </p:nvSpPr>
        <p:spPr>
          <a:xfrm>
            <a:off x="1850240" y="2835021"/>
            <a:ext cx="1665478" cy="521208"/>
          </a:xfrm>
          <a:prstGeom prst="wedgeRoundRectCallout">
            <a:avLst>
              <a:gd name="adj1" fmla="val -95501"/>
              <a:gd name="adj2" fmla="val 299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Like dancing!</a:t>
            </a:r>
          </a:p>
        </p:txBody>
      </p:sp>
      <p:pic>
        <p:nvPicPr>
          <p:cNvPr id="1028" name="Picture 4" descr="Birthday hat transparent GIF on GIFER - by Mazukree">
            <a:extLst>
              <a:ext uri="{FF2B5EF4-FFF2-40B4-BE49-F238E27FC236}">
                <a16:creationId xmlns:a16="http://schemas.microsoft.com/office/drawing/2014/main" id="{08BA415D-0C85-426E-8A78-35AFC0B68C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24770">
            <a:off x="296744" y="2206646"/>
            <a:ext cx="933290" cy="8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Walk Like An Egyptian Dancing Sticker by Carter Bros. Fruit &amp; Veg ...">
            <a:extLst>
              <a:ext uri="{FF2B5EF4-FFF2-40B4-BE49-F238E27FC236}">
                <a16:creationId xmlns:a16="http://schemas.microsoft.com/office/drawing/2014/main" id="{226CD835-9B11-4FAE-94D5-1DC03CCDD4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A person standing on top of a mountain&#10;&#10;Description automatically generated">
            <a:extLst>
              <a:ext uri="{FF2B5EF4-FFF2-40B4-BE49-F238E27FC236}">
                <a16:creationId xmlns:a16="http://schemas.microsoft.com/office/drawing/2014/main" id="{33B1939F-1292-4FE0-9538-35A61716CF4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915" y="1483940"/>
            <a:ext cx="4401683" cy="2998391"/>
          </a:xfrm>
          <a:prstGeom prst="rect">
            <a:avLst/>
          </a:prstGeom>
        </p:spPr>
      </p:pic>
      <p:pic>
        <p:nvPicPr>
          <p:cNvPr id="2052" name="Picture 4" descr="Britney Spears Avengers GIF - Find &amp; Share on GIPHY">
            <a:extLst>
              <a:ext uri="{FF2B5EF4-FFF2-40B4-BE49-F238E27FC236}">
                <a16:creationId xmlns:a16="http://schemas.microsoft.com/office/drawing/2014/main" id="{3776BD25-4463-4C76-BE60-9D66FD3112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696" y="1483940"/>
            <a:ext cx="4470129" cy="301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5" grpId="0" animBg="1"/>
      <p:bldP spid="65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B3AA83-C8BC-4D94-9D1E-98283C31E82D}"/>
              </a:ext>
            </a:extLst>
          </p:cNvPr>
          <p:cNvSpPr/>
          <p:nvPr/>
        </p:nvSpPr>
        <p:spPr>
          <a:xfrm>
            <a:off x="640080" y="220235"/>
            <a:ext cx="7568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400" dirty="0">
                <a:latin typeface="+mj-lt"/>
              </a:rPr>
              <a:t>Thought for the Week is written to promote, encourage and foster your </a:t>
            </a:r>
            <a:r>
              <a:rPr lang="en-GB" altLang="en-US" sz="2400" dirty="0">
                <a:solidFill>
                  <a:srgbClr val="FF0000"/>
                </a:solidFill>
                <a:latin typeface="+mj-lt"/>
              </a:rPr>
              <a:t>Spiritual</a:t>
            </a:r>
            <a:r>
              <a:rPr lang="en-GB" altLang="en-US" sz="2400" dirty="0">
                <a:latin typeface="+mj-lt"/>
              </a:rPr>
              <a:t>, </a:t>
            </a:r>
            <a:r>
              <a:rPr lang="en-GB" altLang="en-US" sz="2400" dirty="0">
                <a:solidFill>
                  <a:srgbClr val="FFC000"/>
                </a:solidFill>
                <a:latin typeface="+mj-lt"/>
              </a:rPr>
              <a:t>Moral</a:t>
            </a:r>
            <a:r>
              <a:rPr lang="en-GB" altLang="en-US" sz="2400" dirty="0">
                <a:latin typeface="+mj-lt"/>
              </a:rPr>
              <a:t>, </a:t>
            </a:r>
            <a:r>
              <a:rPr lang="en-GB" altLang="en-US" sz="2400" dirty="0">
                <a:solidFill>
                  <a:srgbClr val="00B0F0"/>
                </a:solidFill>
                <a:latin typeface="+mj-lt"/>
              </a:rPr>
              <a:t>Social</a:t>
            </a:r>
            <a:r>
              <a:rPr lang="en-GB" altLang="en-US" sz="2400" dirty="0">
                <a:latin typeface="+mj-lt"/>
              </a:rPr>
              <a:t> and </a:t>
            </a:r>
            <a:r>
              <a:rPr lang="en-GB" altLang="en-US" sz="2400" dirty="0">
                <a:solidFill>
                  <a:srgbClr val="FFFF00"/>
                </a:solidFill>
                <a:latin typeface="+mj-lt"/>
              </a:rPr>
              <a:t>Cultural</a:t>
            </a:r>
            <a:r>
              <a:rPr lang="en-GB" altLang="en-US" sz="2400" dirty="0">
                <a:latin typeface="+mj-lt"/>
              </a:rPr>
              <a:t> learning. 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CE9C2-90E3-4982-8F27-F0470DDDA9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4" name="Picture 3" descr="A picture containing sitting, small, clock, standing&#10;&#10;Description automatically generated">
            <a:extLst>
              <a:ext uri="{FF2B5EF4-FFF2-40B4-BE49-F238E27FC236}">
                <a16:creationId xmlns:a16="http://schemas.microsoft.com/office/drawing/2014/main" id="{5446B1B2-1BAE-4CC5-A7EB-7F32499912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828" y="2169679"/>
            <a:ext cx="2185368" cy="3957016"/>
          </a:xfrm>
          <a:prstGeom prst="rect">
            <a:avLst/>
          </a:prstGeom>
        </p:spPr>
      </p:pic>
      <p:pic>
        <p:nvPicPr>
          <p:cNvPr id="5" name="Picture 4" descr="Birthday hat transparent GIF on GIFER - by Mazukree">
            <a:extLst>
              <a:ext uri="{FF2B5EF4-FFF2-40B4-BE49-F238E27FC236}">
                <a16:creationId xmlns:a16="http://schemas.microsoft.com/office/drawing/2014/main" id="{3BC23400-FD0C-4DE2-9756-94AA99E365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0015">
            <a:off x="4012730" y="1723930"/>
            <a:ext cx="933290" cy="8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71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62875</TotalTime>
  <Words>883</Words>
  <Application>Microsoft Office PowerPoint</Application>
  <PresentationFormat>On-screen Show (4:3)</PresentationFormat>
  <Paragraphs>183</Paragraphs>
  <Slides>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SMSC4SCHOOLS.co.uk</dc:creator>
  <cp:lastModifiedBy>Richard Brock (smsc4schools.co.uk)</cp:lastModifiedBy>
  <cp:revision>2448</cp:revision>
  <dcterms:created xsi:type="dcterms:W3CDTF">2015-05-25T16:34:56Z</dcterms:created>
  <dcterms:modified xsi:type="dcterms:W3CDTF">2020-04-16T15:13:31Z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16932706</vt:lpwstr>
  </property>
  <property fmtid="{D5CDD505-2E9C-101B-9397-08002B2CF9AE}" pid="3" name="NXPowerLiteSettings">
    <vt:lpwstr>F5000400038000</vt:lpwstr>
  </property>
  <property fmtid="{D5CDD505-2E9C-101B-9397-08002B2CF9AE}" pid="4" name="NXPowerLiteVersion">
    <vt:lpwstr>D7.0.0</vt:lpwstr>
  </property>
</Properties>
</file>