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690" r:id="rId2"/>
    <p:sldId id="2689" r:id="rId3"/>
    <p:sldId id="2699" r:id="rId4"/>
    <p:sldId id="2105" r:id="rId5"/>
    <p:sldId id="2706" r:id="rId6"/>
    <p:sldId id="2710" r:id="rId7"/>
    <p:sldId id="2711" r:id="rId8"/>
    <p:sldId id="2712" r:id="rId9"/>
    <p:sldId id="2715" r:id="rId10"/>
    <p:sldId id="2636" r:id="rId11"/>
    <p:sldId id="271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brock" initials="rb" lastIdx="1" clrIdx="0">
    <p:extLst>
      <p:ext uri="{19B8F6BF-5375-455C-9EA6-DF929625EA0E}">
        <p15:presenceInfo xmlns:p15="http://schemas.microsoft.com/office/powerpoint/2012/main" userId="7447919367b5cf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99CC"/>
    <a:srgbClr val="FF9933"/>
    <a:srgbClr val="FBF7BF"/>
    <a:srgbClr val="CC6600"/>
    <a:srgbClr val="33CCCC"/>
    <a:srgbClr val="800000"/>
    <a:srgbClr val="6600FF"/>
    <a:srgbClr val="00808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105" d="100"/>
          <a:sy n="105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060E2-E3B4-4623-AF56-51DE21AC21BC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FADE5-4148-40EA-B4EB-1F656574BC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170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alhealth.org.uk/coronavirus/random-acts-kindnes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alhealth.org.uk/your-mental-health/about-mental-health/what-mental-health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gov.uk/government/publications/covid-19-guidance-on-supporting-children-and-young-peoples-mental-health-and-wellbeing/guidance-for-parents-and-carers-on-supporting-children-and-young-peoples-mental-health-and-wellbeing-during-the-coronavirus-covid-19-outbreak" TargetMode="External"/><Relationship Id="rId5" Type="http://schemas.openxmlformats.org/officeDocument/2006/relationships/hyperlink" Target="https://www.nhs.uk/oneyou/every-mind-matters/sleep/" TargetMode="External"/><Relationship Id="rId4" Type="http://schemas.openxmlformats.org/officeDocument/2006/relationships/hyperlink" Target="https://assets.publishing.service.gov.uk/government/uploads/system/uploads/attachment_data/file/876996/Easy_read_looking_after_your_feelings_and_body.pdf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alhealth.org.uk/your-mental-health/about-mental-health/what-mental-health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gov.uk/government/publications/covid-19-guidance-on-supporting-children-and-young-peoples-mental-health-and-wellbeing/guidance-for-parents-and-carers-on-supporting-children-and-young-peoples-mental-health-and-wellbeing-during-the-coronavirus-covid-19-outbreak" TargetMode="External"/><Relationship Id="rId5" Type="http://schemas.openxmlformats.org/officeDocument/2006/relationships/hyperlink" Target="https://www.nhs.uk/oneyou/every-mind-matters/sleep/" TargetMode="External"/><Relationship Id="rId4" Type="http://schemas.openxmlformats.org/officeDocument/2006/relationships/hyperlink" Target="https://assets.publishing.service.gov.uk/government/uploads/system/uploads/attachment_data/file/876996/Easy_read_looking_after_your_feelings_and_body.pdf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oneyou/every-mind-matters/sleep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healthline.com/nutrition/10-reasons-why-good-sleep-is-important#4.-Good-sleep-can-maximize-athletic-performance" TargetMode="External"/><Relationship Id="rId5" Type="http://schemas.openxmlformats.org/officeDocument/2006/relationships/hyperlink" Target="https://www.health.harvard.edu/newsletter_article/sleep-and-mental-health" TargetMode="External"/><Relationship Id="rId4" Type="http://schemas.openxmlformats.org/officeDocument/2006/relationships/hyperlink" Target="https://www.mentalhealth.org.uk/a-to-z/s/sleep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d.org.uk/need-urgent-help/what-can-i-do-to-help-myself-cope/relaxing-and-calming-exercises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1NZdzg09wXQ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555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26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https://www.mentalhealth.org.uk/coronavirus/random-acts-kindness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850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956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>
                <a:latin typeface="+mj-lt"/>
              </a:rPr>
              <a:t>3kn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67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>
                <a:latin typeface="+mj-lt"/>
              </a:rPr>
              <a:t>10kb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625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https://www.mentalhealth.org.uk/your-mental-health/about-mental-health/what-mental-health</a:t>
            </a:r>
            <a:endParaRPr lang="en-GB" dirty="0"/>
          </a:p>
          <a:p>
            <a:r>
              <a:rPr lang="en-GB" dirty="0">
                <a:hlinkClick r:id="rId4"/>
              </a:rPr>
              <a:t>https://assets.publishing.service.gov.uk/government/uploads/system/uploads/attachment_data/file/876996/Easy_read_looking_after_your_feelings_and_body.pdf</a:t>
            </a:r>
            <a:endParaRPr lang="en-GB" dirty="0"/>
          </a:p>
          <a:p>
            <a:r>
              <a:rPr lang="en-GB" dirty="0">
                <a:hlinkClick r:id="rId5"/>
              </a:rPr>
              <a:t>https://www.nhs.uk/oneyou/every-mind-matters/sleep/</a:t>
            </a:r>
            <a:endParaRPr lang="en-GB" dirty="0"/>
          </a:p>
          <a:p>
            <a:r>
              <a:rPr lang="en-GB" dirty="0">
                <a:hlinkClick r:id="rId6"/>
              </a:rPr>
              <a:t>https://www.gov.uk/government/publications/covid-19-guidance-on-supporting-children-and-young-peoples-mental-health-and-wellbeing/guidance-for-parents-and-carers-on-supporting-children-and-young-peoples-mental-health-and-wellbeing-during-the-coronavirus-covid-19-outbreak</a:t>
            </a:r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22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https://www.mentalhealth.org.uk/your-mental-health/about-mental-health/what-mental-health</a:t>
            </a:r>
            <a:endParaRPr lang="en-GB" dirty="0"/>
          </a:p>
          <a:p>
            <a:r>
              <a:rPr lang="en-GB" dirty="0">
                <a:hlinkClick r:id="rId4"/>
              </a:rPr>
              <a:t>https://assets.publishing.service.gov.uk/government/uploads/system/uploads/attachment_data/file/876996/Easy_read_looking_after_your_feelings_and_body.pdf</a:t>
            </a:r>
            <a:endParaRPr lang="en-GB" dirty="0"/>
          </a:p>
          <a:p>
            <a:r>
              <a:rPr lang="en-GB" dirty="0">
                <a:hlinkClick r:id="rId5"/>
              </a:rPr>
              <a:t>https://www.nhs.uk/oneyou/every-mind-matters/sleep/</a:t>
            </a:r>
            <a:endParaRPr lang="en-GB" dirty="0"/>
          </a:p>
          <a:p>
            <a:r>
              <a:rPr lang="en-GB" dirty="0">
                <a:hlinkClick r:id="rId6"/>
              </a:rPr>
              <a:t>https://www.gov.uk/government/publications/covid-19-guidance-on-supporting-children-and-young-peoples-mental-health-and-wellbeing/guidance-for-parents-and-carers-on-supporting-children-and-young-peoples-mental-health-and-wellbeing-during-the-coronavirus-covid-19-outbreak</a:t>
            </a:r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145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https://www.nhs.uk/oneyou/every-mind-matters/sleep/</a:t>
            </a:r>
            <a:endParaRPr lang="en-GB" dirty="0"/>
          </a:p>
          <a:p>
            <a:r>
              <a:rPr lang="en-GB" dirty="0">
                <a:hlinkClick r:id="rId4"/>
              </a:rPr>
              <a:t>https://www.mentalhealth.org.uk/a-to-z/s/sleep</a:t>
            </a:r>
            <a:endParaRPr lang="en-GB" dirty="0"/>
          </a:p>
          <a:p>
            <a:r>
              <a:rPr lang="en-GB" dirty="0">
                <a:hlinkClick r:id="rId5"/>
              </a:rPr>
              <a:t>https://www.health.harvard.edu/newsletter_article/sleep-and-mental-health</a:t>
            </a:r>
            <a:endParaRPr lang="en-GB" dirty="0"/>
          </a:p>
          <a:p>
            <a:r>
              <a:rPr lang="en-GB" dirty="0">
                <a:hlinkClick r:id="rId6"/>
              </a:rPr>
              <a:t>https://www.healthline.com/nutrition/10-reasons-why-good-sleep-is-important#4.-Good-sleep-can-maximize-athletic-performance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09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712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https://www.mind.org.uk/need-urgent-help/what-can-i-do-to-help-myself-cope/relaxing-and-calming-exercises/</a:t>
            </a:r>
            <a:endParaRPr lang="en-GB" dirty="0"/>
          </a:p>
          <a:p>
            <a:r>
              <a:rPr lang="en-GB" dirty="0">
                <a:hlinkClick r:id="rId4"/>
              </a:rPr>
              <a:t>https://www.youtube.com/watch?v=1NZdzg09wXQ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60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1E6C-BC2C-4EA8-A8BB-0E3D25DF5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B5C11-900A-4661-9AE0-43473F620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2A9C9-C508-482A-ADD4-ADE6F20C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CA1D3-CEB5-40FD-B5C7-0772BB4E4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B28E6-E83F-4C50-8E76-24ABE1FB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606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4839-678F-4560-A340-70431F097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E8703-DA39-4F71-89E4-2BA1A9571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281C4-459F-45E5-AE8F-F4C1D2B72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13909-ADC8-4C09-A246-68A96502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865CD-F99C-4D97-B1EA-44ABA15B4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96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4D53B-D836-45CC-9E91-F31BF2026E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0BCA8-F4A5-47DB-AA8C-108229313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E03B1-3F83-43EB-9365-1CB925A6E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4AB5-CE78-4CB6-B7E8-7E76B378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1E1D5-9473-4118-8DDB-561316BF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37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528C-24C6-4E92-A23B-15A215F22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7A71C-52E2-4536-9D56-9630E3A08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3C0FE-A243-4C7A-8A78-B076E13D3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F1734-78EA-46D9-BCFC-DD751A00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F803C-3193-4432-8B3F-7228F570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03365D-2288-470A-A236-A65E26521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77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BFCA7-2BC7-47AF-9DAB-D64DF54B0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75D16-2F90-4D19-AA99-1C307C45C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0AC9F-451B-4777-B83F-A45C8C525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D66FD-6A2F-4C36-9BD9-85DCBDEEE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F0DD9-F20A-466F-8A50-5D008FCE7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5C6BC-22A4-41A4-ADDB-E7B028A74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A3BBB-6E39-4826-BB62-D1B457D73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3BC16-6615-444B-AC60-8CFA53BFC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EBB30-DEBD-496C-AF2F-DCC51461C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AA608-6D54-463D-9DC8-EFE4AC6E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6F996-E6BC-4356-B04B-E1C92B6EC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86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B587-D09B-40F7-82E8-38CBBD141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DD2E4-16BE-426C-8400-9891A6281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4A32B-1328-4B09-B4A5-CA4CFF670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DF331-66E5-460B-9B88-D22BE363C7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703FA0-EC36-4315-A941-B115568A2C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F1C49-3CB6-4C55-839D-EB88169A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1DFBBA-A562-4A6E-BB12-94EBB7E6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DE92A2-9E9C-4157-8490-7FEDAA5A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759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B2FF7-5D06-43E4-B842-E715BC8A0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7875B6-C4AD-438C-B85A-4A20949C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B1A549-6A0D-4D95-84F5-B185781F7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05DE5-E884-4033-8ED2-1773C681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043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74B81-B2C1-41AA-B957-41FE3F78E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7427C-5C63-4E62-95CC-AF215531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081D4-6932-4517-A2F0-5F26CA0D8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75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8E813-534E-4F0D-9167-A7EC9E656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55235-1E6F-4E2D-8020-162042132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7BCD9-24D5-4FC8-9F87-D9E09D0D2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EB6FB-92E1-4070-873F-15F004B4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DFC61-043C-4182-AB54-1872628D5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6B046-332D-49BA-A2F5-499553F1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026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885F9-98F1-41CB-A704-6AF7A813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E8CC4F-72B9-4D16-81E7-A5EB750AF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DCC02-2D48-41AE-8BFF-DE2D46B9A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A5259-9EEC-4442-828B-D5AAB889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554FC-9187-4271-A80C-8F707C8182C4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B2A60-4361-4BC5-8DD5-EBAF895A1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13FE7-247F-4978-8344-759AC69A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993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E095E8-3CF7-476C-878A-B2BB67DA0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1AE7A-AEC7-4E8D-AD86-24B59129A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C2904-DA2F-4E8C-8DAB-E83F0B63A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554FC-9187-4271-A80C-8F707C8182C4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4E1B0-7900-475D-BDB9-48C13EB25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47562-0712-4CAA-9FAD-2192B924E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717EF-F6C3-40CE-BDEB-DEEFF6CCB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50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entalhealth.org.uk/coronavirus/random-acts-kindness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gif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20.gif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4.jpe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3.gif"/><Relationship Id="rId10" Type="http://schemas.openxmlformats.org/officeDocument/2006/relationships/image" Target="../media/image18.jpeg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3.png"/><Relationship Id="rId1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9.gif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.wdp"/><Relationship Id="rId18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40.png"/><Relationship Id="rId7" Type="http://schemas.openxmlformats.org/officeDocument/2006/relationships/image" Target="../media/image11.png"/><Relationship Id="rId12" Type="http://schemas.openxmlformats.org/officeDocument/2006/relationships/image" Target="../media/image33.png"/><Relationship Id="rId17" Type="http://schemas.openxmlformats.org/officeDocument/2006/relationships/image" Target="../media/image37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jpe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2.jpeg"/><Relationship Id="rId5" Type="http://schemas.openxmlformats.org/officeDocument/2006/relationships/image" Target="../media/image3.png"/><Relationship Id="rId15" Type="http://schemas.openxmlformats.org/officeDocument/2006/relationships/image" Target="../media/image35.gif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31.gif"/><Relationship Id="rId1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28.png"/><Relationship Id="rId5" Type="http://schemas.openxmlformats.org/officeDocument/2006/relationships/image" Target="../media/image41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18" Type="http://schemas.openxmlformats.org/officeDocument/2006/relationships/image" Target="../media/image57.jpeg"/><Relationship Id="rId3" Type="http://schemas.openxmlformats.org/officeDocument/2006/relationships/image" Target="../media/image4.png"/><Relationship Id="rId21" Type="http://schemas.openxmlformats.org/officeDocument/2006/relationships/image" Target="../media/image11.png"/><Relationship Id="rId7" Type="http://schemas.openxmlformats.org/officeDocument/2006/relationships/image" Target="../media/image19.png"/><Relationship Id="rId12" Type="http://schemas.openxmlformats.org/officeDocument/2006/relationships/image" Target="../media/image51.jpeg"/><Relationship Id="rId17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5.jpe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50.jpeg"/><Relationship Id="rId24" Type="http://schemas.openxmlformats.org/officeDocument/2006/relationships/hyperlink" Target="https://www.youtube.com/watch?v=1NZdzg09wXQ" TargetMode="External"/><Relationship Id="rId5" Type="http://schemas.openxmlformats.org/officeDocument/2006/relationships/image" Target="../media/image46.jpeg"/><Relationship Id="rId15" Type="http://schemas.openxmlformats.org/officeDocument/2006/relationships/image" Target="../media/image54.jpeg"/><Relationship Id="rId23" Type="http://schemas.openxmlformats.org/officeDocument/2006/relationships/image" Target="../media/image38.png"/><Relationship Id="rId10" Type="http://schemas.openxmlformats.org/officeDocument/2006/relationships/image" Target="../media/image49.jpeg"/><Relationship Id="rId19" Type="http://schemas.openxmlformats.org/officeDocument/2006/relationships/image" Target="../media/image58.jpeg"/><Relationship Id="rId4" Type="http://schemas.openxmlformats.org/officeDocument/2006/relationships/image" Target="../media/image5.pn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Relationship Id="rId2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2FFE0A-7755-49F8-BFE8-C30530237D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667" y="6011271"/>
            <a:ext cx="6149901" cy="1024984"/>
          </a:xfrm>
          <a:prstGeom prst="rect">
            <a:avLst/>
          </a:prstGeom>
          <a:noFill/>
        </p:spPr>
      </p:pic>
      <p:sp>
        <p:nvSpPr>
          <p:cNvPr id="7" name="AutoShape 2" descr="Aphorisms of Hippocrates printed 1573 in Lyon by Guillaume Rouillé ...">
            <a:extLst>
              <a:ext uri="{FF2B5EF4-FFF2-40B4-BE49-F238E27FC236}">
                <a16:creationId xmlns:a16="http://schemas.microsoft.com/office/drawing/2014/main" id="{4F2A434C-D3C5-40BE-9363-528092A1D4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Aphorisms of Hippocrates printed 1573 in Lyon by Guillaume Rouillé ...">
            <a:extLst>
              <a:ext uri="{FF2B5EF4-FFF2-40B4-BE49-F238E27FC236}">
                <a16:creationId xmlns:a16="http://schemas.microsoft.com/office/drawing/2014/main" id="{0FAF8E7B-B7D3-47D0-BECA-FED6D2F7C6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6" descr="Aphorisms of Hippocrates printed 1573 in Lyon by Guillaume Rouillé ...">
            <a:extLst>
              <a:ext uri="{FF2B5EF4-FFF2-40B4-BE49-F238E27FC236}">
                <a16:creationId xmlns:a16="http://schemas.microsoft.com/office/drawing/2014/main" id="{1E469F06-3A24-4706-8688-47C6FA8C6A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AA7743-65BF-4D91-B0B7-DE23730EBB9D}"/>
              </a:ext>
            </a:extLst>
          </p:cNvPr>
          <p:cNvSpPr/>
          <p:nvPr/>
        </p:nvSpPr>
        <p:spPr>
          <a:xfrm>
            <a:off x="195823" y="1569941"/>
            <a:ext cx="2681330" cy="1222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i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“Sleep is the unsung hero of mental health.”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12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Mark Rowland (Chief Executive of National Sleep Foundation)</a:t>
            </a:r>
            <a:endParaRPr lang="en-GB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ADC84A-E51F-46B4-85F7-3C305B7065F6}"/>
              </a:ext>
            </a:extLst>
          </p:cNvPr>
          <p:cNvSpPr/>
          <p:nvPr/>
        </p:nvSpPr>
        <p:spPr>
          <a:xfrm>
            <a:off x="195823" y="45259"/>
            <a:ext cx="4757018" cy="1602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96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Sleep</a:t>
            </a:r>
            <a:endParaRPr lang="en-GB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39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1B3AA83-C8BC-4D94-9D1E-98283C31E82D}"/>
              </a:ext>
            </a:extLst>
          </p:cNvPr>
          <p:cNvSpPr/>
          <p:nvPr/>
        </p:nvSpPr>
        <p:spPr>
          <a:xfrm>
            <a:off x="2148840" y="6150115"/>
            <a:ext cx="68128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000" dirty="0">
                <a:latin typeface="+mj-lt"/>
              </a:rPr>
              <a:t>Thought for the Week is written to promote, encourage and foster your </a:t>
            </a:r>
            <a:r>
              <a:rPr lang="en-GB" altLang="en-US" sz="2000" dirty="0">
                <a:solidFill>
                  <a:srgbClr val="FF0000"/>
                </a:solidFill>
                <a:latin typeface="+mj-lt"/>
              </a:rPr>
              <a:t>Spiritual</a:t>
            </a:r>
            <a:r>
              <a:rPr lang="en-GB" altLang="en-US" sz="2000" dirty="0">
                <a:latin typeface="+mj-lt"/>
              </a:rPr>
              <a:t>, </a:t>
            </a:r>
            <a:r>
              <a:rPr lang="en-GB" altLang="en-US" sz="2000" dirty="0">
                <a:solidFill>
                  <a:srgbClr val="FFC000"/>
                </a:solidFill>
                <a:latin typeface="+mj-lt"/>
              </a:rPr>
              <a:t>Moral</a:t>
            </a:r>
            <a:r>
              <a:rPr lang="en-GB" altLang="en-US" sz="2000" dirty="0">
                <a:latin typeface="+mj-lt"/>
              </a:rPr>
              <a:t>, </a:t>
            </a:r>
            <a:r>
              <a:rPr lang="en-GB" altLang="en-US" sz="2000" dirty="0">
                <a:solidFill>
                  <a:srgbClr val="00B0F0"/>
                </a:solidFill>
                <a:latin typeface="+mj-lt"/>
              </a:rPr>
              <a:t>Social</a:t>
            </a:r>
            <a:r>
              <a:rPr lang="en-GB" altLang="en-US" sz="2000" dirty="0">
                <a:latin typeface="+mj-lt"/>
              </a:rPr>
              <a:t> and </a:t>
            </a:r>
            <a:r>
              <a:rPr lang="en-GB" altLang="en-US" sz="2000" dirty="0">
                <a:solidFill>
                  <a:srgbClr val="FFFF00"/>
                </a:solidFill>
                <a:latin typeface="+mj-lt"/>
              </a:rPr>
              <a:t>Cultural</a:t>
            </a:r>
            <a:r>
              <a:rPr lang="en-GB" altLang="en-US" sz="2000" dirty="0">
                <a:latin typeface="+mj-lt"/>
              </a:rPr>
              <a:t> learning. </a:t>
            </a:r>
            <a:endParaRPr lang="en-GB" sz="2000" dirty="0"/>
          </a:p>
        </p:txBody>
      </p:sp>
      <p:pic>
        <p:nvPicPr>
          <p:cNvPr id="7" name="Picture 2" descr="Mental Health GIFs - Get the best GIF on GIPHY">
            <a:extLst>
              <a:ext uri="{FF2B5EF4-FFF2-40B4-BE49-F238E27FC236}">
                <a16:creationId xmlns:a16="http://schemas.microsoft.com/office/drawing/2014/main" id="{7A9321C0-21C1-47B2-86B9-4E5137059F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1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430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5363B7-86EC-4567-B0E6-50BEDA6C1501}"/>
              </a:ext>
            </a:extLst>
          </p:cNvPr>
          <p:cNvSpPr/>
          <p:nvPr/>
        </p:nvSpPr>
        <p:spPr>
          <a:xfrm>
            <a:off x="1318654" y="1074509"/>
            <a:ext cx="670063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2000" dirty="0">
                <a:latin typeface="+mj-lt"/>
              </a:rPr>
              <a:t>Helping others feels good and evidence shows physiological changes in the brain linked with happiness.</a:t>
            </a:r>
          </a:p>
          <a:p>
            <a:pPr marL="342900" indent="-342900">
              <a:buAutoNum type="arabicPeriod"/>
            </a:pPr>
            <a:r>
              <a:rPr lang="en-GB" sz="2000" dirty="0">
                <a:latin typeface="+mj-lt"/>
              </a:rPr>
              <a:t>Helping others encourages us to be more active and this in turn can improve our self-esteem.</a:t>
            </a:r>
          </a:p>
          <a:p>
            <a:pPr marL="342900" indent="-342900">
              <a:buAutoNum type="arabicPlain" startAt="3"/>
            </a:pPr>
            <a:r>
              <a:rPr lang="en-GB" sz="2000" dirty="0">
                <a:latin typeface="+mj-lt"/>
              </a:rPr>
              <a:t>It creates a sense of belonging and reduces isolation. </a:t>
            </a:r>
          </a:p>
          <a:p>
            <a:pPr marL="342900" indent="-342900">
              <a:buAutoNum type="arabicPlain" startAt="3"/>
            </a:pPr>
            <a:r>
              <a:rPr lang="en-GB" sz="2000" dirty="0">
                <a:latin typeface="+mj-lt"/>
              </a:rPr>
              <a:t>It helps keep things in perspective. Helping others, especially those who are less fortunate than yourself, can help to put things into perspective and make you feel more positive. </a:t>
            </a:r>
          </a:p>
          <a:p>
            <a:pPr marL="342900" indent="-342900">
              <a:buAutoNum type="arabicPlain" startAt="3"/>
            </a:pPr>
            <a:r>
              <a:rPr lang="en-GB" sz="2000" dirty="0">
                <a:latin typeface="+mj-lt"/>
              </a:rPr>
              <a:t>It helps make the world a happier place – the virus isn’t the only thing which is contagious! Acts of kindness have the potential to make the world a happier place. </a:t>
            </a:r>
          </a:p>
          <a:p>
            <a:pPr marL="342900" indent="-342900">
              <a:buAutoNum type="arabicPlain" startAt="3"/>
            </a:pPr>
            <a:r>
              <a:rPr lang="en-GB" sz="2000" dirty="0">
                <a:latin typeface="+mj-lt"/>
              </a:rPr>
              <a:t>It may also encourage others to repeat the good deed that they’ve experienced themselves – contributing to a more positive community.</a:t>
            </a:r>
          </a:p>
          <a:p>
            <a:endParaRPr lang="en-GB" sz="2000" b="0" i="0" dirty="0">
              <a:effectLst/>
              <a:latin typeface="+mj-lt"/>
            </a:endParaRPr>
          </a:p>
        </p:txBody>
      </p:sp>
      <p:pic>
        <p:nvPicPr>
          <p:cNvPr id="5" name="Picture 46" descr="Mental Health Awareness Week - Support Campaign | Twibbon">
            <a:extLst>
              <a:ext uri="{FF2B5EF4-FFF2-40B4-BE49-F238E27FC236}">
                <a16:creationId xmlns:a16="http://schemas.microsoft.com/office/drawing/2014/main" id="{E2554C6F-7644-4661-8722-9CF2A6234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62822" flipH="1">
            <a:off x="104304" y="244936"/>
            <a:ext cx="1246246" cy="138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87EC1F-ACD3-4A7D-AC02-B3A1100A28C7}"/>
              </a:ext>
            </a:extLst>
          </p:cNvPr>
          <p:cNvSpPr/>
          <p:nvPr/>
        </p:nvSpPr>
        <p:spPr>
          <a:xfrm>
            <a:off x="1318654" y="6223645"/>
            <a:ext cx="8485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https://www.mentalhealth.org.uk/coronavirus/random-acts-kindness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156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>
            <a:extLst>
              <a:ext uri="{FF2B5EF4-FFF2-40B4-BE49-F238E27FC236}">
                <a16:creationId xmlns:a16="http://schemas.microsoft.com/office/drawing/2014/main" id="{0A2B1CFC-6526-4D3C-8B7A-2C9881A9EB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04472" y="40389"/>
            <a:ext cx="660686" cy="63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55E5063-140B-417C-B865-DF77CF5FD1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953C4B5-A31B-482C-81D9-7AF8655B15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948" y="982623"/>
            <a:ext cx="4834524" cy="390857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1C6142A-1D09-4033-960B-1C9399E58B06}"/>
              </a:ext>
            </a:extLst>
          </p:cNvPr>
          <p:cNvSpPr/>
          <p:nvPr/>
        </p:nvSpPr>
        <p:spPr>
          <a:xfrm>
            <a:off x="491638" y="126869"/>
            <a:ext cx="4757018" cy="1602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96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Sleep</a:t>
            </a:r>
            <a:endParaRPr lang="en-GB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B634F8-F377-42C0-BEB1-CE94946D31A9}"/>
              </a:ext>
            </a:extLst>
          </p:cNvPr>
          <p:cNvSpPr/>
          <p:nvPr/>
        </p:nvSpPr>
        <p:spPr>
          <a:xfrm>
            <a:off x="293211" y="1641869"/>
            <a:ext cx="3130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latin typeface="+mj-lt"/>
              </a:rPr>
              <a:t>A state of rest in which the eyes are </a:t>
            </a:r>
            <a:r>
              <a:rPr lang="en-GB" dirty="0">
                <a:latin typeface="+mj-lt"/>
              </a:rPr>
              <a:t>closed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, the body is inactive and the </a:t>
            </a:r>
            <a:r>
              <a:rPr lang="en-GB" dirty="0">
                <a:latin typeface="+mj-lt"/>
              </a:rPr>
              <a:t>mind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 does not </a:t>
            </a:r>
            <a:r>
              <a:rPr lang="en-GB" dirty="0">
                <a:latin typeface="+mj-lt"/>
              </a:rPr>
              <a:t>think.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C0AA41C-EBEB-47F6-852F-1E2C793DF34C}"/>
              </a:ext>
            </a:extLst>
          </p:cNvPr>
          <p:cNvSpPr/>
          <p:nvPr/>
        </p:nvSpPr>
        <p:spPr>
          <a:xfrm>
            <a:off x="293211" y="2565199"/>
            <a:ext cx="2667373" cy="2061172"/>
          </a:xfrm>
          <a:prstGeom prst="cloudCallout">
            <a:avLst>
              <a:gd name="adj1" fmla="val -39736"/>
              <a:gd name="adj2" fmla="val 617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original theme for Mental Health Awareness Week was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Sleep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AC8F42-0C00-4754-BD8E-94994A75EA17}"/>
              </a:ext>
            </a:extLst>
          </p:cNvPr>
          <p:cNvGrpSpPr/>
          <p:nvPr/>
        </p:nvGrpSpPr>
        <p:grpSpPr>
          <a:xfrm>
            <a:off x="3538910" y="1432750"/>
            <a:ext cx="4929352" cy="3372299"/>
            <a:chOff x="3528848" y="1506710"/>
            <a:chExt cx="4929352" cy="3372299"/>
          </a:xfrm>
        </p:grpSpPr>
        <p:pic>
          <p:nvPicPr>
            <p:cNvPr id="1030" name="Picture 6" descr="A baby falls asleep very quickly GIFs - Primo GIF - Latest ...">
              <a:extLst>
                <a:ext uri="{FF2B5EF4-FFF2-40B4-BE49-F238E27FC236}">
                  <a16:creationId xmlns:a16="http://schemas.microsoft.com/office/drawing/2014/main" id="{810E6E6B-DAEF-4AE6-80E1-BABCD065F63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175" y="1506710"/>
              <a:ext cx="4632791" cy="3187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C059389-14C8-4D0A-9998-7C1A1EBD2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8848" y="4471415"/>
              <a:ext cx="4929352" cy="407594"/>
            </a:xfrm>
            <a:prstGeom prst="rect">
              <a:avLst/>
            </a:prstGeom>
          </p:spPr>
        </p:pic>
      </p:grpSp>
      <p:pic>
        <p:nvPicPr>
          <p:cNvPr id="1028" name="Picture 4" descr="Mental Health Fdn (@mentalhealth) | Twitter">
            <a:extLst>
              <a:ext uri="{FF2B5EF4-FFF2-40B4-BE49-F238E27FC236}">
                <a16:creationId xmlns:a16="http://schemas.microsoft.com/office/drawing/2014/main" id="{725A9AA0-6561-4526-9903-1BB5F4DC7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6786" y="1448783"/>
            <a:ext cx="4613599" cy="296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toy, small, sitting, table&#10;&#10;Description automatically generated">
            <a:extLst>
              <a:ext uri="{FF2B5EF4-FFF2-40B4-BE49-F238E27FC236}">
                <a16:creationId xmlns:a16="http://schemas.microsoft.com/office/drawing/2014/main" id="{0D5DC7EA-462B-4DE6-84D4-BA4D29073CA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891" y="3820930"/>
            <a:ext cx="3097036" cy="267637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B35310A-9ECA-4DD0-98B2-768D9B1C0B24}"/>
              </a:ext>
            </a:extLst>
          </p:cNvPr>
          <p:cNvSpPr/>
          <p:nvPr/>
        </p:nvSpPr>
        <p:spPr>
          <a:xfrm>
            <a:off x="3057015" y="4924993"/>
            <a:ext cx="2896537" cy="923330"/>
          </a:xfrm>
          <a:prstGeom prst="wedgeRoundRectCallout">
            <a:avLst>
              <a:gd name="adj1" fmla="val 76558"/>
              <a:gd name="adj2" fmla="val -6540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However, this was changed last month to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Kindness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, in response to 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Covid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19. </a:t>
            </a:r>
            <a:endParaRPr lang="en-GB" dirty="0">
              <a:latin typeface="+mj-lt"/>
            </a:endParaRPr>
          </a:p>
        </p:txBody>
      </p:sp>
      <p:pic>
        <p:nvPicPr>
          <p:cNvPr id="9" name="Picture 8" descr="A close up of a toy&#10;&#10;Description automatically generated">
            <a:extLst>
              <a:ext uri="{FF2B5EF4-FFF2-40B4-BE49-F238E27FC236}">
                <a16:creationId xmlns:a16="http://schemas.microsoft.com/office/drawing/2014/main" id="{3B1F10A0-258A-417B-BC6D-A0384A9B084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353" y="4110348"/>
            <a:ext cx="3522673" cy="264507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4A382BC-A5A3-4281-817A-C0DA2DA08E12}"/>
              </a:ext>
            </a:extLst>
          </p:cNvPr>
          <p:cNvGrpSpPr/>
          <p:nvPr/>
        </p:nvGrpSpPr>
        <p:grpSpPr>
          <a:xfrm>
            <a:off x="3637037" y="360694"/>
            <a:ext cx="4659820" cy="654345"/>
            <a:chOff x="3637037" y="376734"/>
            <a:chExt cx="4659820" cy="654345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FA4348F7-0E22-4B1A-93D9-8D3A45EE75DE}"/>
                </a:ext>
              </a:extLst>
            </p:cNvPr>
            <p:cNvSpPr/>
            <p:nvPr/>
          </p:nvSpPr>
          <p:spPr>
            <a:xfrm>
              <a:off x="3668092" y="376734"/>
              <a:ext cx="4613599" cy="631269"/>
            </a:xfrm>
            <a:prstGeom prst="wedgeRoundRectCallout">
              <a:avLst>
                <a:gd name="adj1" fmla="val 56290"/>
                <a:gd name="adj2" fmla="val -3544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+mj-lt"/>
                </a:rPr>
                <a:t>Monday 18</a:t>
              </a:r>
              <a:r>
                <a:rPr lang="en-GB" baseline="30000" dirty="0">
                  <a:solidFill>
                    <a:schemeClr val="tx1"/>
                  </a:solidFill>
                  <a:latin typeface="+mj-lt"/>
                </a:rPr>
                <a:t>th </a:t>
              </a:r>
              <a:r>
                <a:rPr lang="en-GB" dirty="0">
                  <a:solidFill>
                    <a:schemeClr val="tx1"/>
                  </a:solidFill>
                  <a:latin typeface="+mj-lt"/>
                </a:rPr>
                <a:t>May until the 24</a:t>
              </a:r>
              <a:r>
                <a:rPr lang="en-GB" baseline="30000" dirty="0">
                  <a:solidFill>
                    <a:schemeClr val="tx1"/>
                  </a:solidFill>
                  <a:latin typeface="+mj-lt"/>
                </a:rPr>
                <a:t>th</a:t>
              </a:r>
              <a:r>
                <a:rPr lang="en-GB" dirty="0">
                  <a:solidFill>
                    <a:schemeClr val="tx1"/>
                  </a:solidFill>
                  <a:latin typeface="+mj-lt"/>
                </a:rPr>
                <a:t> May is </a:t>
              </a:r>
            </a:p>
            <a:p>
              <a:pPr algn="ctr"/>
              <a:r>
                <a:rPr lang="en-GB" dirty="0">
                  <a:solidFill>
                    <a:schemeClr val="tx1"/>
                  </a:solidFill>
                  <a:latin typeface="+mj-lt"/>
                </a:rPr>
                <a:t>Mental Health Awareness Week 2020 . </a:t>
              </a:r>
            </a:p>
          </p:txBody>
        </p:sp>
        <p:pic>
          <p:nvPicPr>
            <p:cNvPr id="25" name="Picture 46" descr="Mental Health Awareness Week - Support Campaign | Twibbon">
              <a:extLst>
                <a:ext uri="{FF2B5EF4-FFF2-40B4-BE49-F238E27FC236}">
                  <a16:creationId xmlns:a16="http://schemas.microsoft.com/office/drawing/2014/main" id="{C630E51F-E9BB-4EA7-B6D8-B9F8BE29A2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62822" flipH="1">
              <a:off x="3637037" y="399810"/>
              <a:ext cx="569198" cy="631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6" descr="Mental Health Awareness Week - Support Campaign | Twibbon">
              <a:extLst>
                <a:ext uri="{FF2B5EF4-FFF2-40B4-BE49-F238E27FC236}">
                  <a16:creationId xmlns:a16="http://schemas.microsoft.com/office/drawing/2014/main" id="{E5F27013-8FD4-4A9F-9761-465AE80947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20738427">
              <a:off x="7727658" y="397286"/>
              <a:ext cx="569199" cy="631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123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>
            <a:extLst>
              <a:ext uri="{FF2B5EF4-FFF2-40B4-BE49-F238E27FC236}">
                <a16:creationId xmlns:a16="http://schemas.microsoft.com/office/drawing/2014/main" id="{1CCAA69B-34F4-473D-844F-8765C72FDF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78503" y="32233"/>
            <a:ext cx="660686" cy="63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1C6142A-1D09-4033-960B-1C9399E58B06}"/>
              </a:ext>
            </a:extLst>
          </p:cNvPr>
          <p:cNvSpPr/>
          <p:nvPr/>
        </p:nvSpPr>
        <p:spPr>
          <a:xfrm>
            <a:off x="491638" y="126869"/>
            <a:ext cx="4757018" cy="1602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96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Sleep</a:t>
            </a:r>
            <a:endParaRPr lang="en-GB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B634F8-F377-42C0-BEB1-CE94946D31A9}"/>
              </a:ext>
            </a:extLst>
          </p:cNvPr>
          <p:cNvSpPr/>
          <p:nvPr/>
        </p:nvSpPr>
        <p:spPr>
          <a:xfrm>
            <a:off x="293211" y="1641869"/>
            <a:ext cx="3130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 state of rest in which the eyes are closed, the body is inactive and the mind does not think.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55E5063-140B-417C-B865-DF77CF5FD1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45" y="6051241"/>
            <a:ext cx="6001555" cy="1000259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953C4B5-A31B-482C-81D9-7AF8655B15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948" y="982623"/>
            <a:ext cx="4834524" cy="3908579"/>
          </a:xfrm>
          <a:prstGeom prst="rect">
            <a:avLst/>
          </a:prstGeom>
        </p:spPr>
      </p:pic>
      <p:pic>
        <p:nvPicPr>
          <p:cNvPr id="42" name="Picture 4" descr="5 Inspirational Acts of Kindness Amid the Worldwide COVID-19 Fight ...">
            <a:extLst>
              <a:ext uri="{FF2B5EF4-FFF2-40B4-BE49-F238E27FC236}">
                <a16:creationId xmlns:a16="http://schemas.microsoft.com/office/drawing/2014/main" id="{C103F7E4-1CCB-42FC-911A-3415F6B9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8662" y="1531437"/>
            <a:ext cx="4647751" cy="29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person, man, wearing, looking&#10;&#10;Description automatically generated">
            <a:extLst>
              <a:ext uri="{FF2B5EF4-FFF2-40B4-BE49-F238E27FC236}">
                <a16:creationId xmlns:a16="http://schemas.microsoft.com/office/drawing/2014/main" id="{45971CF0-8FFC-43F6-9A47-B8C4476386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28" y="1949634"/>
            <a:ext cx="2104978" cy="2759913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B93C05C-C4EF-4512-A347-F50E3D057507}"/>
              </a:ext>
            </a:extLst>
          </p:cNvPr>
          <p:cNvSpPr/>
          <p:nvPr/>
        </p:nvSpPr>
        <p:spPr>
          <a:xfrm>
            <a:off x="1212163" y="2661895"/>
            <a:ext cx="2321379" cy="923330"/>
          </a:xfrm>
          <a:prstGeom prst="wedgeRoundRectCallout">
            <a:avLst>
              <a:gd name="adj1" fmla="val -87084"/>
              <a:gd name="adj2" fmla="val 3007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Firstly, what do you understand by the term mental health?</a:t>
            </a:r>
          </a:p>
        </p:txBody>
      </p:sp>
      <p:pic>
        <p:nvPicPr>
          <p:cNvPr id="16" name="Picture 15" descr="A person in a white shirt&#10;&#10;Description automatically generated">
            <a:extLst>
              <a:ext uri="{FF2B5EF4-FFF2-40B4-BE49-F238E27FC236}">
                <a16:creationId xmlns:a16="http://schemas.microsoft.com/office/drawing/2014/main" id="{1BDC49D4-25A5-4E0D-BB29-E4E890C7B6B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195" y="4257328"/>
            <a:ext cx="2415377" cy="1828751"/>
          </a:xfrm>
          <a:prstGeom prst="rect">
            <a:avLst/>
          </a:prstGeom>
        </p:spPr>
      </p:pic>
      <p:pic>
        <p:nvPicPr>
          <p:cNvPr id="29" name="Picture 28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8D4925C0-9173-4BE9-8231-CAD167C5A68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247" y="2395742"/>
            <a:ext cx="1597290" cy="2100057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895E552F-A647-4C98-919E-814CF76E5A6F}"/>
              </a:ext>
            </a:extLst>
          </p:cNvPr>
          <p:cNvSpPr/>
          <p:nvPr/>
        </p:nvSpPr>
        <p:spPr>
          <a:xfrm>
            <a:off x="3658662" y="340408"/>
            <a:ext cx="4776848" cy="655829"/>
          </a:xfrm>
          <a:prstGeom prst="wedgeRoundRectCallout">
            <a:avLst>
              <a:gd name="adj1" fmla="val 54481"/>
              <a:gd name="adj2" fmla="val -309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>
                <a:solidFill>
                  <a:schemeClr val="tx1"/>
                </a:solidFill>
                <a:latin typeface="+mj-lt"/>
              </a:rPr>
              <a:t>So, this week we will look at good mental health during the lockdown, to include </a:t>
            </a:r>
            <a:r>
              <a:rPr lang="en-GB" sz="1700" i="1" dirty="0">
                <a:solidFill>
                  <a:schemeClr val="tx1"/>
                </a:solidFill>
                <a:latin typeface="+mj-lt"/>
              </a:rPr>
              <a:t>sleep</a:t>
            </a:r>
            <a:r>
              <a:rPr lang="en-GB" sz="1700" dirty="0">
                <a:solidFill>
                  <a:schemeClr val="tx1"/>
                </a:solidFill>
                <a:latin typeface="+mj-lt"/>
              </a:rPr>
              <a:t> and </a:t>
            </a:r>
            <a:r>
              <a:rPr lang="en-GB" sz="1700" i="1" dirty="0">
                <a:solidFill>
                  <a:schemeClr val="tx1"/>
                </a:solidFill>
                <a:latin typeface="+mj-lt"/>
              </a:rPr>
              <a:t>kindness</a:t>
            </a:r>
            <a:r>
              <a:rPr lang="en-GB" sz="1700" dirty="0">
                <a:solidFill>
                  <a:schemeClr val="tx1"/>
                </a:solidFill>
                <a:latin typeface="+mj-lt"/>
              </a:rPr>
              <a:t>.    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39C0F1E-DC05-4165-B21E-2A5ABEC36E5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6135" y="3891743"/>
            <a:ext cx="1931223" cy="2209398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53EBFA4A-58E1-4137-97B5-9BE96511DEA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683486" y="3532530"/>
            <a:ext cx="2415376" cy="2584847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C49DEF02-CFDF-4789-A03D-43F20DD8D69D}"/>
              </a:ext>
            </a:extLst>
          </p:cNvPr>
          <p:cNvSpPr/>
          <p:nvPr/>
        </p:nvSpPr>
        <p:spPr>
          <a:xfrm>
            <a:off x="4155496" y="4962132"/>
            <a:ext cx="2694859" cy="869564"/>
          </a:xfrm>
          <a:prstGeom prst="wedgeRoundRectCallout">
            <a:avLst>
              <a:gd name="adj1" fmla="val 100914"/>
              <a:gd name="adj2" fmla="val 5113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It determines how we handle stress, relate to others and make choices. 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8B4F88F-53A8-4E4B-842E-F6D4A44EB838}"/>
              </a:ext>
            </a:extLst>
          </p:cNvPr>
          <p:cNvSpPr/>
          <p:nvPr/>
        </p:nvSpPr>
        <p:spPr>
          <a:xfrm>
            <a:off x="135268" y="4495799"/>
            <a:ext cx="1464333" cy="1377468"/>
          </a:xfrm>
          <a:prstGeom prst="wedgeRoundRectCallout">
            <a:avLst>
              <a:gd name="adj1" fmla="val 137113"/>
              <a:gd name="adj2" fmla="val -5930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Mental health affects how we think, feel and act. </a:t>
            </a:r>
            <a:endParaRPr lang="en-GB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27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>
            <a:extLst>
              <a:ext uri="{FF2B5EF4-FFF2-40B4-BE49-F238E27FC236}">
                <a16:creationId xmlns:a16="http://schemas.microsoft.com/office/drawing/2014/main" id="{F95C8C72-72EE-41F2-8DB8-59A9B48E06A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33499" y="35718"/>
            <a:ext cx="660686" cy="63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55269A6-FB13-4A72-BC0D-6A6075626DC6}"/>
              </a:ext>
            </a:extLst>
          </p:cNvPr>
          <p:cNvSpPr/>
          <p:nvPr/>
        </p:nvSpPr>
        <p:spPr>
          <a:xfrm>
            <a:off x="491638" y="126869"/>
            <a:ext cx="4757018" cy="1602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96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Sleep</a:t>
            </a:r>
            <a:endParaRPr lang="en-GB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E500234-4924-4612-BC55-3EA38AFBBAA0}"/>
              </a:ext>
            </a:extLst>
          </p:cNvPr>
          <p:cNvSpPr/>
          <p:nvPr/>
        </p:nvSpPr>
        <p:spPr>
          <a:xfrm>
            <a:off x="354380" y="1642854"/>
            <a:ext cx="3130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 state of rest in which the eyes are closed, the body is inactive and the mind does not think.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7E49241-2581-4D02-8F01-2A509474B0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948" y="982623"/>
            <a:ext cx="4834524" cy="3908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2FFE0A-7755-49F8-BFE8-C30530237D0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651" y="5983408"/>
            <a:ext cx="6149901" cy="1024984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519E9-5525-4597-B3C5-571B2EF7E29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796" y="1487589"/>
            <a:ext cx="4590058" cy="29708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D751C44-7CBA-4615-9F7D-C4344473671A}"/>
              </a:ext>
            </a:extLst>
          </p:cNvPr>
          <p:cNvSpPr txBox="1"/>
          <p:nvPr/>
        </p:nvSpPr>
        <p:spPr>
          <a:xfrm>
            <a:off x="4014420" y="3821032"/>
            <a:ext cx="90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Beliefs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967B08-EFB6-431A-9A40-6B8B739E36CF}"/>
              </a:ext>
            </a:extLst>
          </p:cNvPr>
          <p:cNvSpPr txBox="1"/>
          <p:nvPr/>
        </p:nvSpPr>
        <p:spPr>
          <a:xfrm>
            <a:off x="3740170" y="2579263"/>
            <a:ext cx="826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Thing we value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BEBA06-A6EA-4F8E-9CF3-D8829F2955B4}"/>
              </a:ext>
            </a:extLst>
          </p:cNvPr>
          <p:cNvSpPr txBox="1"/>
          <p:nvPr/>
        </p:nvSpPr>
        <p:spPr>
          <a:xfrm>
            <a:off x="7047167" y="3657687"/>
            <a:ext cx="106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Attitudes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D575B9-06D1-40B6-9D5B-B8083BC2967B}"/>
              </a:ext>
            </a:extLst>
          </p:cNvPr>
          <p:cNvSpPr txBox="1"/>
          <p:nvPr/>
        </p:nvSpPr>
        <p:spPr>
          <a:xfrm>
            <a:off x="7141206" y="2680979"/>
            <a:ext cx="3120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Emotions </a:t>
            </a:r>
          </a:p>
          <a:p>
            <a:r>
              <a:rPr lang="en-GB" dirty="0">
                <a:solidFill>
                  <a:schemeClr val="bg1"/>
                </a:solidFill>
                <a:latin typeface="+mj-lt"/>
              </a:rPr>
              <a:t>or feelings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884D89-370A-4DF6-8272-2DB104C773B1}"/>
              </a:ext>
            </a:extLst>
          </p:cNvPr>
          <p:cNvSpPr txBox="1"/>
          <p:nvPr/>
        </p:nvSpPr>
        <p:spPr>
          <a:xfrm>
            <a:off x="3893012" y="1765875"/>
            <a:ext cx="1017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Thing we want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1210C2-C0D2-4482-B30D-B319E34CE1E2}"/>
              </a:ext>
            </a:extLst>
          </p:cNvPr>
          <p:cNvSpPr txBox="1"/>
          <p:nvPr/>
        </p:nvSpPr>
        <p:spPr>
          <a:xfrm>
            <a:off x="5145282" y="1545142"/>
            <a:ext cx="202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Thing we expect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92EFEE-ADB2-42B1-8F89-6BDA204090BD}"/>
              </a:ext>
            </a:extLst>
          </p:cNvPr>
          <p:cNvSpPr txBox="1"/>
          <p:nvPr/>
        </p:nvSpPr>
        <p:spPr>
          <a:xfrm>
            <a:off x="5122266" y="4062642"/>
            <a:ext cx="2487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Sense of belonging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216E8B-2893-424F-BEC3-A0CD19E39396}"/>
              </a:ext>
            </a:extLst>
          </p:cNvPr>
          <p:cNvSpPr txBox="1"/>
          <p:nvPr/>
        </p:nvSpPr>
        <p:spPr>
          <a:xfrm>
            <a:off x="6974650" y="1906579"/>
            <a:ext cx="142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Thoughts</a:t>
            </a:r>
          </a:p>
        </p:txBody>
      </p:sp>
      <p:pic>
        <p:nvPicPr>
          <p:cNvPr id="44" name="Picture 43" descr="A picture containing person, man, wearing, looking&#10;&#10;Description automatically generated">
            <a:extLst>
              <a:ext uri="{FF2B5EF4-FFF2-40B4-BE49-F238E27FC236}">
                <a16:creationId xmlns:a16="http://schemas.microsoft.com/office/drawing/2014/main" id="{95EC420F-BA75-4A32-9669-B36ED5D4637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7" y="2194560"/>
            <a:ext cx="1324971" cy="2098242"/>
          </a:xfrm>
          <a:prstGeom prst="rect">
            <a:avLst/>
          </a:prstGeom>
        </p:spPr>
      </p:pic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3ADC37EA-B2AF-4A55-AF65-94D69F44FE10}"/>
              </a:ext>
            </a:extLst>
          </p:cNvPr>
          <p:cNvSpPr/>
          <p:nvPr/>
        </p:nvSpPr>
        <p:spPr>
          <a:xfrm>
            <a:off x="1190282" y="2663263"/>
            <a:ext cx="2208594" cy="1123721"/>
          </a:xfrm>
          <a:prstGeom prst="wedgeRoundRectCallout">
            <a:avLst>
              <a:gd name="adj1" fmla="val -87872"/>
              <a:gd name="adj2" fmla="val 15428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Think of examples of how these mental processes can affect our wellbeing.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04D0281A-845E-4EA2-BC62-972944B23940}"/>
              </a:ext>
            </a:extLst>
          </p:cNvPr>
          <p:cNvSpPr/>
          <p:nvPr/>
        </p:nvSpPr>
        <p:spPr>
          <a:xfrm>
            <a:off x="3533542" y="351353"/>
            <a:ext cx="4838001" cy="631269"/>
          </a:xfrm>
          <a:prstGeom prst="wedgeRoundRectCallout">
            <a:avLst>
              <a:gd name="adj1" fmla="val 54255"/>
              <a:gd name="adj2" fmla="val -3544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Whilst physical health refers to the body,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mental health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is about what’s going on in our mind…</a:t>
            </a:r>
          </a:p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FC1BC7E8-642B-4451-B9DA-D5C5F0EE1BEA}"/>
              </a:ext>
            </a:extLst>
          </p:cNvPr>
          <p:cNvSpPr/>
          <p:nvPr/>
        </p:nvSpPr>
        <p:spPr>
          <a:xfrm>
            <a:off x="3595498" y="354824"/>
            <a:ext cx="4757018" cy="672147"/>
          </a:xfrm>
          <a:prstGeom prst="wedgeRoundRectCallout">
            <a:avLst>
              <a:gd name="adj1" fmla="val 54005"/>
              <a:gd name="adj2" fmla="val -381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We can all put ourselves somewhere in the scale of healthy and not so healthy mental states. </a:t>
            </a: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4A967CEC-258F-44BD-8CF0-01E975F56BA2}"/>
              </a:ext>
            </a:extLst>
          </p:cNvPr>
          <p:cNvSpPr/>
          <p:nvPr/>
        </p:nvSpPr>
        <p:spPr>
          <a:xfrm>
            <a:off x="1236618" y="2846359"/>
            <a:ext cx="1543043" cy="661560"/>
          </a:xfrm>
          <a:prstGeom prst="wedgeRoundRectCallout">
            <a:avLst>
              <a:gd name="adj1" fmla="val -106434"/>
              <a:gd name="adj2" fmla="val 3642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Everyone has a mental life. </a:t>
            </a:r>
          </a:p>
        </p:txBody>
      </p:sp>
      <p:pic>
        <p:nvPicPr>
          <p:cNvPr id="1026" name="Picture 2" descr="Tantrum GIF - Find &amp; Share on GIPHY">
            <a:extLst>
              <a:ext uri="{FF2B5EF4-FFF2-40B4-BE49-F238E27FC236}">
                <a16:creationId xmlns:a16="http://schemas.microsoft.com/office/drawing/2014/main" id="{6529A73F-8A0E-4632-ADFA-F45C10D60F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556" y="1429723"/>
            <a:ext cx="4600797" cy="297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lf-Sabotage: The Enemy Within">
            <a:extLst>
              <a:ext uri="{FF2B5EF4-FFF2-40B4-BE49-F238E27FC236}">
                <a16:creationId xmlns:a16="http://schemas.microsoft.com/office/drawing/2014/main" id="{85E3455B-7EF0-4A27-8694-EF93E1DC00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5484" y="1431515"/>
            <a:ext cx="4590058" cy="306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Feeling okay about feeling bad is good for your mental health ...">
            <a:extLst>
              <a:ext uri="{FF2B5EF4-FFF2-40B4-BE49-F238E27FC236}">
                <a16:creationId xmlns:a16="http://schemas.microsoft.com/office/drawing/2014/main" id="{2A1A21EA-E221-4F43-A781-A6A2F3AAD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4480" y="1460177"/>
            <a:ext cx="4650951" cy="304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bounce back – Little Mix">
            <a:extLst>
              <a:ext uri="{FF2B5EF4-FFF2-40B4-BE49-F238E27FC236}">
                <a16:creationId xmlns:a16="http://schemas.microsoft.com/office/drawing/2014/main" id="{D2CF8CF8-E9C9-4A4C-8F1A-5280C74735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4874" y="1439863"/>
            <a:ext cx="4630777" cy="304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Definition and Examples of Helping Verbs in English">
            <a:extLst>
              <a:ext uri="{FF2B5EF4-FFF2-40B4-BE49-F238E27FC236}">
                <a16:creationId xmlns:a16="http://schemas.microsoft.com/office/drawing/2014/main" id="{EEE0BBB3-2F6A-400D-9E5B-9503D8D54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4644" y="1439863"/>
            <a:ext cx="4650951" cy="306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ittle Mix _ Bounce Back _-[AudioTrimmer.com]-[AudioTrimmer.com]">
            <a:hlinkClick r:id="" action="ppaction://media"/>
            <a:extLst>
              <a:ext uri="{FF2B5EF4-FFF2-40B4-BE49-F238E27FC236}">
                <a16:creationId xmlns:a16="http://schemas.microsoft.com/office/drawing/2014/main" id="{39BBA137-2315-48AB-9A97-4BC8650DD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5093" y="4866903"/>
            <a:ext cx="609600" cy="609600"/>
          </a:xfrm>
          <a:prstGeom prst="rect">
            <a:avLst/>
          </a:prstGeom>
        </p:spPr>
      </p:pic>
      <p:pic>
        <p:nvPicPr>
          <p:cNvPr id="8" name="The Amity Affliction - The Weigh Down [OFFICIAL VIDEO]-[AudioTrimmer.com]-[AudioTrimmer.com] (1)">
            <a:hlinkClick r:id="" action="ppaction://media"/>
            <a:extLst>
              <a:ext uri="{FF2B5EF4-FFF2-40B4-BE49-F238E27FC236}">
                <a16:creationId xmlns:a16="http://schemas.microsoft.com/office/drawing/2014/main" id="{2D017DCA-AF4B-40C7-AED0-789EEB5E4B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41893" y="3781656"/>
            <a:ext cx="609600" cy="609600"/>
          </a:xfrm>
          <a:prstGeom prst="rect">
            <a:avLst/>
          </a:prstGeom>
        </p:spPr>
      </p:pic>
      <p:pic>
        <p:nvPicPr>
          <p:cNvPr id="29" name="Picture 28" descr="A person in a white shirt&#10;&#10;Description automatically generated">
            <a:extLst>
              <a:ext uri="{FF2B5EF4-FFF2-40B4-BE49-F238E27FC236}">
                <a16:creationId xmlns:a16="http://schemas.microsoft.com/office/drawing/2014/main" id="{8AFCE3BB-75ED-455A-AAAE-74912F8D7541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195" y="4257328"/>
            <a:ext cx="2415377" cy="1828751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15909458-FECA-4C99-99BA-DC1C6088F967}"/>
              </a:ext>
            </a:extLst>
          </p:cNvPr>
          <p:cNvSpPr/>
          <p:nvPr/>
        </p:nvSpPr>
        <p:spPr>
          <a:xfrm>
            <a:off x="4170830" y="4935551"/>
            <a:ext cx="2639079" cy="935465"/>
          </a:xfrm>
          <a:prstGeom prst="wedgeRoundRectCallout">
            <a:avLst>
              <a:gd name="adj1" fmla="val 103704"/>
              <a:gd name="adj2" fmla="val 4964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e.g. not getting what we want may give rise to emotions, like anger.</a:t>
            </a:r>
          </a:p>
        </p:txBody>
      </p:sp>
      <p:pic>
        <p:nvPicPr>
          <p:cNvPr id="48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0B13724E-4003-4905-BFB2-EC3067E8ACC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674785" y="3528233"/>
            <a:ext cx="2415376" cy="2584847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9F2BBEC-A158-46F3-81C6-A951E98D54C2}"/>
              </a:ext>
            </a:extLst>
          </p:cNvPr>
          <p:cNvSpPr/>
          <p:nvPr/>
        </p:nvSpPr>
        <p:spPr>
          <a:xfrm>
            <a:off x="137160" y="4484839"/>
            <a:ext cx="1573450" cy="1185738"/>
          </a:xfrm>
          <a:prstGeom prst="wedgeRoundRectCallout">
            <a:avLst>
              <a:gd name="adj1" fmla="val 115333"/>
              <a:gd name="adj2" fmla="val -55805"/>
              <a:gd name="adj3" fmla="val 16667"/>
            </a:avLst>
          </a:prstGeom>
          <a:solidFill>
            <a:srgbClr val="66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Or believing in ourselves and achieving our goals.</a:t>
            </a: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F0F7E1AE-8AC8-48BC-A49B-949131DBF86B}"/>
              </a:ext>
            </a:extLst>
          </p:cNvPr>
          <p:cNvSpPr/>
          <p:nvPr/>
        </p:nvSpPr>
        <p:spPr>
          <a:xfrm>
            <a:off x="167727" y="4372889"/>
            <a:ext cx="1573450" cy="1441830"/>
          </a:xfrm>
          <a:prstGeom prst="wedgeRoundRectCallout">
            <a:avLst>
              <a:gd name="adj1" fmla="val 119223"/>
              <a:gd name="adj2" fmla="val -4975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Everyone is different. You may bounce back from a setback… </a:t>
            </a: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3454363F-3D20-4192-AD9B-D2B4DEE6E1B5}"/>
              </a:ext>
            </a:extLst>
          </p:cNvPr>
          <p:cNvSpPr/>
          <p:nvPr/>
        </p:nvSpPr>
        <p:spPr>
          <a:xfrm>
            <a:off x="4140100" y="4959964"/>
            <a:ext cx="2631603" cy="803629"/>
          </a:xfrm>
          <a:prstGeom prst="wedgeRoundRectCallout">
            <a:avLst>
              <a:gd name="adj1" fmla="val 101460"/>
              <a:gd name="adj2" fmla="val 117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…whilst someone else may be weighed down longer by their set backs.</a:t>
            </a:r>
          </a:p>
        </p:txBody>
      </p:sp>
    </p:spTree>
    <p:extLst>
      <p:ext uri="{BB962C8B-B14F-4D97-AF65-F5344CB8AC3E}">
        <p14:creationId xmlns:p14="http://schemas.microsoft.com/office/powerpoint/2010/main" val="328586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5" grpId="0"/>
      <p:bldP spid="26" grpId="0"/>
      <p:bldP spid="27" grpId="0"/>
      <p:bldP spid="28" grpId="0"/>
      <p:bldP spid="30" grpId="0"/>
      <p:bldP spid="31" grpId="0"/>
      <p:bldP spid="34" grpId="0"/>
      <p:bldP spid="51" grpId="0" animBg="1"/>
      <p:bldP spid="51" grpId="1" animBg="1"/>
      <p:bldP spid="52" grpId="0" animBg="1"/>
      <p:bldP spid="56" grpId="0" animBg="1"/>
      <p:bldP spid="58" grpId="0" animBg="1"/>
      <p:bldP spid="55" grpId="0" animBg="1"/>
      <p:bldP spid="55" grpId="1" animBg="1"/>
      <p:bldP spid="55" grpId="2" animBg="1"/>
      <p:bldP spid="15" grpId="0" animBg="1"/>
      <p:bldP spid="15" grpId="1" animBg="1"/>
      <p:bldP spid="62" grpId="0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>
            <a:extLst>
              <a:ext uri="{FF2B5EF4-FFF2-40B4-BE49-F238E27FC236}">
                <a16:creationId xmlns:a16="http://schemas.microsoft.com/office/drawing/2014/main" id="{0CD9B924-A0F6-4871-A629-2CE9041622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33499" y="35718"/>
            <a:ext cx="660686" cy="63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12BD68-B239-41E9-B7AF-17A868B4AF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9527" y="4178808"/>
            <a:ext cx="3038875" cy="19535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1CB0B0-FA16-4F46-B905-A8AFDAA173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948" y="982623"/>
            <a:ext cx="4834524" cy="390857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924D68-15CE-46B9-BCD3-BD20D28EE17B}"/>
              </a:ext>
            </a:extLst>
          </p:cNvPr>
          <p:cNvSpPr/>
          <p:nvPr/>
        </p:nvSpPr>
        <p:spPr>
          <a:xfrm>
            <a:off x="491638" y="126869"/>
            <a:ext cx="4757018" cy="1602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96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Sleep</a:t>
            </a:r>
            <a:endParaRPr lang="en-GB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AB1C72F-3C88-4677-B26F-761751555FF3}"/>
              </a:ext>
            </a:extLst>
          </p:cNvPr>
          <p:cNvSpPr/>
          <p:nvPr/>
        </p:nvSpPr>
        <p:spPr>
          <a:xfrm>
            <a:off x="354380" y="1642854"/>
            <a:ext cx="3130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 state of rest in which the eyes are closed, the body is inactive and the mind does not think.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2CE0C83-45F1-4643-AC24-1033AFCE29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651" y="5983408"/>
            <a:ext cx="6149901" cy="1024984"/>
          </a:xfrm>
          <a:prstGeom prst="rect">
            <a:avLst/>
          </a:prstGeom>
          <a:noFill/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F03668AA-7B08-4020-A63E-E132617E2EA9}"/>
              </a:ext>
            </a:extLst>
          </p:cNvPr>
          <p:cNvSpPr/>
          <p:nvPr/>
        </p:nvSpPr>
        <p:spPr>
          <a:xfrm>
            <a:off x="3657098" y="339104"/>
            <a:ext cx="4660223" cy="643519"/>
          </a:xfrm>
          <a:prstGeom prst="wedgeRoundRectCallout">
            <a:avLst>
              <a:gd name="adj1" fmla="val 55404"/>
              <a:gd name="adj2" fmla="val -341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Maintaining positive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mental health 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is especially important in these times social distancing.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81573D6-5A75-49B4-BEE7-E1870761D8BE}"/>
              </a:ext>
            </a:extLst>
          </p:cNvPr>
          <p:cNvSpPr/>
          <p:nvPr/>
        </p:nvSpPr>
        <p:spPr>
          <a:xfrm>
            <a:off x="2578090" y="5014990"/>
            <a:ext cx="3883321" cy="843854"/>
          </a:xfrm>
          <a:prstGeom prst="wedgeRoundRectCallout">
            <a:avLst>
              <a:gd name="adj1" fmla="val -75137"/>
              <a:gd name="adj2" fmla="val -5069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Which is why the government has issued advice on how to look after your mental health during ‘lockdown.’</a:t>
            </a:r>
          </a:p>
        </p:txBody>
      </p:sp>
      <p:pic>
        <p:nvPicPr>
          <p:cNvPr id="38" name="Picture 37" descr="A picture containing person, man, wearing, looking&#10;&#10;Description automatically generated">
            <a:extLst>
              <a:ext uri="{FF2B5EF4-FFF2-40B4-BE49-F238E27FC236}">
                <a16:creationId xmlns:a16="http://schemas.microsoft.com/office/drawing/2014/main" id="{D5C56775-0AFC-47AB-95E6-1DBB5F3093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7" y="2194560"/>
            <a:ext cx="1324971" cy="2098242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439201D2-0DE4-44B8-8955-F3C880FEFF84}"/>
              </a:ext>
            </a:extLst>
          </p:cNvPr>
          <p:cNvSpPr/>
          <p:nvPr/>
        </p:nvSpPr>
        <p:spPr>
          <a:xfrm>
            <a:off x="1210764" y="3030936"/>
            <a:ext cx="1940733" cy="574384"/>
          </a:xfrm>
          <a:prstGeom prst="wedgeRoundRectCallout">
            <a:avLst>
              <a:gd name="adj1" fmla="val -94455"/>
              <a:gd name="adj2" fmla="val 145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Here’s a summary of the guidance…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D8B727A-31F1-44B7-BA52-3DCEE06EE3EB}"/>
              </a:ext>
            </a:extLst>
          </p:cNvPr>
          <p:cNvSpPr/>
          <p:nvPr/>
        </p:nvSpPr>
        <p:spPr>
          <a:xfrm>
            <a:off x="3625896" y="357909"/>
            <a:ext cx="4757017" cy="618042"/>
          </a:xfrm>
          <a:prstGeom prst="wedgeRoundRectCallout">
            <a:avLst>
              <a:gd name="adj1" fmla="val 53749"/>
              <a:gd name="adj2" fmla="val -3218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You are able to go outside to exercise once a day, as long as you keep 2 metres apart from others</a:t>
            </a:r>
          </a:p>
        </p:txBody>
      </p:sp>
      <p:pic>
        <p:nvPicPr>
          <p:cNvPr id="2050" name="Picture 2" descr="Autumn album inside GIF on GIFER - by Nalmelar">
            <a:extLst>
              <a:ext uri="{FF2B5EF4-FFF2-40B4-BE49-F238E27FC236}">
                <a16:creationId xmlns:a16="http://schemas.microsoft.com/office/drawing/2014/main" id="{6E676D12-861D-4D9F-9CDE-FF0CBAA799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617" y="1512910"/>
            <a:ext cx="4644704" cy="291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E1A5238-C3E0-4039-BF3C-6475B4A3674B}"/>
              </a:ext>
            </a:extLst>
          </p:cNvPr>
          <p:cNvGrpSpPr/>
          <p:nvPr/>
        </p:nvGrpSpPr>
        <p:grpSpPr>
          <a:xfrm>
            <a:off x="6810093" y="4589342"/>
            <a:ext cx="2201421" cy="1116629"/>
            <a:chOff x="1034604" y="3751520"/>
            <a:chExt cx="2201421" cy="1116629"/>
          </a:xfrm>
        </p:grpSpPr>
        <p:sp>
          <p:nvSpPr>
            <p:cNvPr id="52" name="Rounded Rectangle 11">
              <a:extLst>
                <a:ext uri="{FF2B5EF4-FFF2-40B4-BE49-F238E27FC236}">
                  <a16:creationId xmlns:a16="http://schemas.microsoft.com/office/drawing/2014/main" id="{5D2DA768-E9B1-4D83-9088-F4CEC771F3EF}"/>
                </a:ext>
              </a:extLst>
            </p:cNvPr>
            <p:cNvSpPr/>
            <p:nvPr/>
          </p:nvSpPr>
          <p:spPr>
            <a:xfrm rot="21032332">
              <a:off x="1085746" y="3751520"/>
              <a:ext cx="2090784" cy="11166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6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r>
                <a:rPr lang="en-GB" sz="200" dirty="0">
                  <a:solidFill>
                    <a:srgbClr val="00B050"/>
                  </a:solidFill>
                  <a:latin typeface="+mj-lt"/>
                </a:rPr>
                <a:t>Life</a:t>
              </a: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r>
                <a:rPr lang="en-GB" sz="2000" dirty="0">
                  <a:solidFill>
                    <a:srgbClr val="00B050"/>
                  </a:solidFill>
                  <a:latin typeface="+mj-lt"/>
                </a:rPr>
                <a:t>1. Get outside </a:t>
              </a:r>
            </a:p>
            <a:p>
              <a:pPr algn="ctr"/>
              <a:r>
                <a:rPr lang="en-GB" sz="2000" dirty="0">
                  <a:solidFill>
                    <a:srgbClr val="00B050"/>
                  </a:solidFill>
                  <a:latin typeface="+mj-lt"/>
                </a:rPr>
                <a:t>and </a:t>
              </a:r>
            </a:p>
            <a:p>
              <a:pPr algn="ctr"/>
              <a:r>
                <a:rPr lang="en-GB" sz="2000" dirty="0">
                  <a:solidFill>
                    <a:srgbClr val="00B050"/>
                  </a:solidFill>
                  <a:latin typeface="+mj-lt"/>
                </a:rPr>
                <a:t>enjoy nature </a:t>
              </a:r>
            </a:p>
            <a:p>
              <a:pPr algn="ctr"/>
              <a:endParaRPr lang="en-GB" sz="20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r>
                <a:rPr lang="en-GB" sz="1600" dirty="0">
                  <a:solidFill>
                    <a:srgbClr val="00B050"/>
                  </a:solidFill>
                  <a:latin typeface="+mj-lt"/>
                </a:rPr>
                <a:t>‘</a:t>
              </a:r>
              <a:endParaRPr lang="en-GB" sz="24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4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4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4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55" name="Picture 46" descr="Mental Health Awareness Week - Support Campaign | Twibbon">
              <a:extLst>
                <a:ext uri="{FF2B5EF4-FFF2-40B4-BE49-F238E27FC236}">
                  <a16:creationId xmlns:a16="http://schemas.microsoft.com/office/drawing/2014/main" id="{9FB05E7B-14F3-4A35-A7D2-B0592E3619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62822" flipH="1">
              <a:off x="1034604" y="4165214"/>
              <a:ext cx="569198" cy="631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6" descr="Mental Health Awareness Week - Support Campaign | Twibbon">
              <a:extLst>
                <a:ext uri="{FF2B5EF4-FFF2-40B4-BE49-F238E27FC236}">
                  <a16:creationId xmlns:a16="http://schemas.microsoft.com/office/drawing/2014/main" id="{7B25908D-AA0A-4722-9872-318F1DFC7E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982702" flipH="1">
              <a:off x="2666827" y="3853402"/>
              <a:ext cx="569198" cy="631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56" descr="A person in a dark room&#10;&#10;Description automatically generated">
            <a:extLst>
              <a:ext uri="{FF2B5EF4-FFF2-40B4-BE49-F238E27FC236}">
                <a16:creationId xmlns:a16="http://schemas.microsoft.com/office/drawing/2014/main" id="{F6BFBF2D-4ECB-45AA-9AFB-E6FC6AA476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376" y="3941063"/>
            <a:ext cx="1877838" cy="2154675"/>
          </a:xfrm>
          <a:prstGeom prst="rect">
            <a:avLst/>
          </a:prstGeom>
        </p:spPr>
      </p:pic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4C09B43F-3E1C-4F47-A001-41E2D4969AE7}"/>
              </a:ext>
            </a:extLst>
          </p:cNvPr>
          <p:cNvSpPr/>
          <p:nvPr/>
        </p:nvSpPr>
        <p:spPr>
          <a:xfrm>
            <a:off x="1313223" y="2642086"/>
            <a:ext cx="2056865" cy="843854"/>
          </a:xfrm>
          <a:prstGeom prst="wedgeRoundRectCallout">
            <a:avLst>
              <a:gd name="adj1" fmla="val -95868"/>
              <a:gd name="adj2" fmla="val 36247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What mental health benefits does nature offer?</a:t>
            </a:r>
          </a:p>
        </p:txBody>
      </p:sp>
      <p:pic>
        <p:nvPicPr>
          <p:cNvPr id="2052" name="Picture 4" descr="5 Exercises to boost weight loss | Noshanenogain">
            <a:extLst>
              <a:ext uri="{FF2B5EF4-FFF2-40B4-BE49-F238E27FC236}">
                <a16:creationId xmlns:a16="http://schemas.microsoft.com/office/drawing/2014/main" id="{779DB82A-7250-4E96-9C59-216E11961B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8183" y="2910331"/>
            <a:ext cx="2444377" cy="162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B4C2C30-EC11-4EA6-B6DA-0F1356D8D35D}"/>
              </a:ext>
            </a:extLst>
          </p:cNvPr>
          <p:cNvSpPr/>
          <p:nvPr/>
        </p:nvSpPr>
        <p:spPr>
          <a:xfrm>
            <a:off x="1894698" y="3888228"/>
            <a:ext cx="1615856" cy="843854"/>
          </a:xfrm>
          <a:prstGeom prst="wedgeRoundRectCallout">
            <a:avLst>
              <a:gd name="adj1" fmla="val -68643"/>
              <a:gd name="adj2" fmla="val 817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‘Tune in’ to your 5 senses whilst outside.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22B496F3-966C-4386-A89E-4930C2BDFF97}"/>
              </a:ext>
            </a:extLst>
          </p:cNvPr>
          <p:cNvSpPr/>
          <p:nvPr/>
        </p:nvSpPr>
        <p:spPr>
          <a:xfrm>
            <a:off x="3832409" y="4386219"/>
            <a:ext cx="2627236" cy="542771"/>
          </a:xfrm>
          <a:prstGeom prst="wedgeRoundRectCallout">
            <a:avLst>
              <a:gd name="adj1" fmla="val 93121"/>
              <a:gd name="adj2" fmla="val -47987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i.e. What can you hear, feel, smell, see and taste?</a:t>
            </a:r>
          </a:p>
        </p:txBody>
      </p:sp>
    </p:spTree>
    <p:extLst>
      <p:ext uri="{BB962C8B-B14F-4D97-AF65-F5344CB8AC3E}">
        <p14:creationId xmlns:p14="http://schemas.microsoft.com/office/powerpoint/2010/main" val="272658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1" grpId="0" animBg="1"/>
      <p:bldP spid="39" grpId="0" animBg="1"/>
      <p:bldP spid="39" grpId="1" animBg="1"/>
      <p:bldP spid="3" grpId="0" animBg="1"/>
      <p:bldP spid="58" grpId="0" animBg="1"/>
      <p:bldP spid="2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5C723696-8ABA-48C1-BFF7-26593A266C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33499" y="35718"/>
            <a:ext cx="660686" cy="63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12BD68-B239-41E9-B7AF-17A868B4AF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9527" y="4178808"/>
            <a:ext cx="3038875" cy="19535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1CB0B0-FA16-4F46-B905-A8AFDAA173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948" y="982623"/>
            <a:ext cx="4834524" cy="390857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924D68-15CE-46B9-BCD3-BD20D28EE17B}"/>
              </a:ext>
            </a:extLst>
          </p:cNvPr>
          <p:cNvSpPr/>
          <p:nvPr/>
        </p:nvSpPr>
        <p:spPr>
          <a:xfrm>
            <a:off x="491638" y="126869"/>
            <a:ext cx="4757018" cy="1602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96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Sleep</a:t>
            </a:r>
            <a:endParaRPr lang="en-GB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AB1C72F-3C88-4677-B26F-761751555FF3}"/>
              </a:ext>
            </a:extLst>
          </p:cNvPr>
          <p:cNvSpPr/>
          <p:nvPr/>
        </p:nvSpPr>
        <p:spPr>
          <a:xfrm>
            <a:off x="354380" y="1642854"/>
            <a:ext cx="3130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 state of rest in which the eyes are closed, the body is inactive and the mind does not think.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2CE0C83-45F1-4643-AC24-1033AFCE29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651" y="5983408"/>
            <a:ext cx="6149901" cy="1024984"/>
          </a:xfrm>
          <a:prstGeom prst="rect">
            <a:avLst/>
          </a:prstGeom>
          <a:noFill/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F03668AA-7B08-4020-A63E-E132617E2EA9}"/>
              </a:ext>
            </a:extLst>
          </p:cNvPr>
          <p:cNvSpPr/>
          <p:nvPr/>
        </p:nvSpPr>
        <p:spPr>
          <a:xfrm>
            <a:off x="3590070" y="339104"/>
            <a:ext cx="4757018" cy="643519"/>
          </a:xfrm>
          <a:prstGeom prst="wedgeRoundRectCallout">
            <a:avLst>
              <a:gd name="adj1" fmla="val 55404"/>
              <a:gd name="adj2" fmla="val -341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B0C0C"/>
                </a:solidFill>
                <a:latin typeface="+mj-lt"/>
              </a:rPr>
              <a:t>What do you enjoy that you can still do at home? Set goals to gain a sense of control and purpose. 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81573D6-5A75-49B4-BEE7-E1870761D8BE}"/>
              </a:ext>
            </a:extLst>
          </p:cNvPr>
          <p:cNvSpPr/>
          <p:nvPr/>
        </p:nvSpPr>
        <p:spPr>
          <a:xfrm>
            <a:off x="2578090" y="5014990"/>
            <a:ext cx="3337935" cy="843854"/>
          </a:xfrm>
          <a:prstGeom prst="wedgeRoundRectCallout">
            <a:avLst>
              <a:gd name="adj1" fmla="val -78019"/>
              <a:gd name="adj2" fmla="val -5069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Focussing on a hobby or learning something keeps your mind active and boosts your mood.</a:t>
            </a:r>
          </a:p>
        </p:txBody>
      </p:sp>
      <p:pic>
        <p:nvPicPr>
          <p:cNvPr id="38" name="Picture 37" descr="A picture containing person, man, wearing, looking&#10;&#10;Description automatically generated">
            <a:extLst>
              <a:ext uri="{FF2B5EF4-FFF2-40B4-BE49-F238E27FC236}">
                <a16:creationId xmlns:a16="http://schemas.microsoft.com/office/drawing/2014/main" id="{D5C56775-0AFC-47AB-95E6-1DBB5F3093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7" y="2194560"/>
            <a:ext cx="1324971" cy="2098242"/>
          </a:xfrm>
          <a:prstGeom prst="rect">
            <a:avLst/>
          </a:prstGeom>
        </p:spPr>
      </p:pic>
      <p:pic>
        <p:nvPicPr>
          <p:cNvPr id="8194" name="Picture 2" descr="Happy Saoirse Ronan GIF by A24 - Find &amp; Share on GIPHY">
            <a:extLst>
              <a:ext uri="{FF2B5EF4-FFF2-40B4-BE49-F238E27FC236}">
                <a16:creationId xmlns:a16="http://schemas.microsoft.com/office/drawing/2014/main" id="{7A2F536E-A893-455B-A640-BEE4DEAA80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2226" y="1498682"/>
            <a:ext cx="4572000" cy="2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E1A5238-C3E0-4039-BF3C-6475B4A3674B}"/>
              </a:ext>
            </a:extLst>
          </p:cNvPr>
          <p:cNvGrpSpPr/>
          <p:nvPr/>
        </p:nvGrpSpPr>
        <p:grpSpPr>
          <a:xfrm>
            <a:off x="6810093" y="4589342"/>
            <a:ext cx="2201421" cy="1116629"/>
            <a:chOff x="1034604" y="3751520"/>
            <a:chExt cx="2201421" cy="1116629"/>
          </a:xfrm>
        </p:grpSpPr>
        <p:sp>
          <p:nvSpPr>
            <p:cNvPr id="52" name="Rounded Rectangle 11">
              <a:extLst>
                <a:ext uri="{FF2B5EF4-FFF2-40B4-BE49-F238E27FC236}">
                  <a16:creationId xmlns:a16="http://schemas.microsoft.com/office/drawing/2014/main" id="{5D2DA768-E9B1-4D83-9088-F4CEC771F3EF}"/>
                </a:ext>
              </a:extLst>
            </p:cNvPr>
            <p:cNvSpPr/>
            <p:nvPr/>
          </p:nvSpPr>
          <p:spPr>
            <a:xfrm rot="21032332">
              <a:off x="1085746" y="3751520"/>
              <a:ext cx="2090784" cy="11166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6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r>
                <a:rPr lang="en-GB" sz="200" dirty="0">
                  <a:solidFill>
                    <a:srgbClr val="00B050"/>
                  </a:solidFill>
                  <a:latin typeface="+mj-lt"/>
                </a:rPr>
                <a:t>Life</a:t>
              </a: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1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r>
                <a:rPr lang="en-GB" sz="2000" dirty="0">
                  <a:solidFill>
                    <a:srgbClr val="00B050"/>
                  </a:solidFill>
                  <a:latin typeface="+mj-lt"/>
                </a:rPr>
                <a:t>2. Do things </a:t>
              </a:r>
            </a:p>
            <a:p>
              <a:pPr algn="ctr"/>
              <a:r>
                <a:rPr lang="en-GB" sz="2000" dirty="0">
                  <a:solidFill>
                    <a:srgbClr val="00B050"/>
                  </a:solidFill>
                  <a:latin typeface="+mj-lt"/>
                </a:rPr>
                <a:t>you enjoy</a:t>
              </a:r>
            </a:p>
            <a:p>
              <a:pPr algn="ctr"/>
              <a:endParaRPr lang="en-GB" sz="20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0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r>
                <a:rPr lang="en-GB" sz="1600" dirty="0">
                  <a:solidFill>
                    <a:srgbClr val="00B050"/>
                  </a:solidFill>
                  <a:latin typeface="+mj-lt"/>
                </a:rPr>
                <a:t>‘</a:t>
              </a:r>
              <a:endParaRPr lang="en-GB" sz="24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4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4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sz="2400" dirty="0">
                <a:solidFill>
                  <a:srgbClr val="00B050"/>
                </a:solidFill>
                <a:latin typeface="+mj-lt"/>
              </a:endParaRPr>
            </a:p>
            <a:p>
              <a:pPr algn="ctr"/>
              <a:endParaRPr lang="en-GB" dirty="0">
                <a:solidFill>
                  <a:srgbClr val="00B050"/>
                </a:solidFill>
                <a:latin typeface="+mj-lt"/>
              </a:endParaRPr>
            </a:p>
          </p:txBody>
        </p:sp>
        <p:pic>
          <p:nvPicPr>
            <p:cNvPr id="55" name="Picture 46" descr="Mental Health Awareness Week - Support Campaign | Twibbon">
              <a:extLst>
                <a:ext uri="{FF2B5EF4-FFF2-40B4-BE49-F238E27FC236}">
                  <a16:creationId xmlns:a16="http://schemas.microsoft.com/office/drawing/2014/main" id="{9FB05E7B-14F3-4A35-A7D2-B0592E3619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62822" flipH="1">
              <a:off x="1034604" y="4165214"/>
              <a:ext cx="569198" cy="631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6" descr="Mental Health Awareness Week - Support Campaign | Twibbon">
              <a:extLst>
                <a:ext uri="{FF2B5EF4-FFF2-40B4-BE49-F238E27FC236}">
                  <a16:creationId xmlns:a16="http://schemas.microsoft.com/office/drawing/2014/main" id="{7B25908D-AA0A-4722-9872-318F1DFC7E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982702" flipH="1">
              <a:off x="2666827" y="3853402"/>
              <a:ext cx="569198" cy="631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56" descr="A person in a dark room&#10;&#10;Description automatically generated">
            <a:extLst>
              <a:ext uri="{FF2B5EF4-FFF2-40B4-BE49-F238E27FC236}">
                <a16:creationId xmlns:a16="http://schemas.microsoft.com/office/drawing/2014/main" id="{F6BFBF2D-4ECB-45AA-9AFB-E6FC6AA476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903" y="3930129"/>
            <a:ext cx="1877838" cy="2166816"/>
          </a:xfrm>
          <a:prstGeom prst="rect">
            <a:avLst/>
          </a:prstGeom>
        </p:spPr>
      </p:pic>
      <p:sp>
        <p:nvSpPr>
          <p:cNvPr id="24" name="Rounded Rectangular Callout 4">
            <a:extLst>
              <a:ext uri="{FF2B5EF4-FFF2-40B4-BE49-F238E27FC236}">
                <a16:creationId xmlns:a16="http://schemas.microsoft.com/office/drawing/2014/main" id="{408763DB-6A39-4167-A07F-A5A9DAB9D785}"/>
              </a:ext>
            </a:extLst>
          </p:cNvPr>
          <p:cNvSpPr/>
          <p:nvPr/>
        </p:nvSpPr>
        <p:spPr>
          <a:xfrm>
            <a:off x="1269910" y="2866018"/>
            <a:ext cx="2150014" cy="843854"/>
          </a:xfrm>
          <a:prstGeom prst="wedgeRoundRectCallout">
            <a:avLst>
              <a:gd name="adj1" fmla="val -92647"/>
              <a:gd name="adj2" fmla="val 14771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  <a:cs typeface="Arial" charset="0"/>
              </a:rPr>
              <a:t>What is the something new that you could learn?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816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3">
            <a:extLst>
              <a:ext uri="{FF2B5EF4-FFF2-40B4-BE49-F238E27FC236}">
                <a16:creationId xmlns:a16="http://schemas.microsoft.com/office/drawing/2014/main" id="{687CA302-A8DF-4E07-A659-A0958AAE51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33499" y="35718"/>
            <a:ext cx="660686" cy="63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1CB0B0-FA16-4F46-B905-A8AFDAA173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948" y="982623"/>
            <a:ext cx="4834524" cy="390857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924D68-15CE-46B9-BCD3-BD20D28EE17B}"/>
              </a:ext>
            </a:extLst>
          </p:cNvPr>
          <p:cNvSpPr/>
          <p:nvPr/>
        </p:nvSpPr>
        <p:spPr>
          <a:xfrm>
            <a:off x="491638" y="126869"/>
            <a:ext cx="4757018" cy="1602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96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Sleep</a:t>
            </a:r>
            <a:endParaRPr lang="en-GB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AB1C72F-3C88-4677-B26F-761751555FF3}"/>
              </a:ext>
            </a:extLst>
          </p:cNvPr>
          <p:cNvSpPr/>
          <p:nvPr/>
        </p:nvSpPr>
        <p:spPr>
          <a:xfrm>
            <a:off x="354380" y="1642854"/>
            <a:ext cx="3130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 state of rest in which the eyes are closed, the body is inactive and the mind does not think.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2CE0C83-45F1-4643-AC24-1033AFCE29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651" y="5983408"/>
            <a:ext cx="6149901" cy="1024984"/>
          </a:xfrm>
          <a:prstGeom prst="rect">
            <a:avLst/>
          </a:prstGeom>
          <a:noFill/>
        </p:spPr>
      </p:pic>
      <p:pic>
        <p:nvPicPr>
          <p:cNvPr id="38" name="Picture 37" descr="A picture containing person, man, wearing, looking&#10;&#10;Description automatically generated">
            <a:extLst>
              <a:ext uri="{FF2B5EF4-FFF2-40B4-BE49-F238E27FC236}">
                <a16:creationId xmlns:a16="http://schemas.microsoft.com/office/drawing/2014/main" id="{D5C56775-0AFC-47AB-95E6-1DBB5F3093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7" y="2194560"/>
            <a:ext cx="1324971" cy="2098242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E1A5238-C3E0-4039-BF3C-6475B4A3674B}"/>
              </a:ext>
            </a:extLst>
          </p:cNvPr>
          <p:cNvGrpSpPr/>
          <p:nvPr/>
        </p:nvGrpSpPr>
        <p:grpSpPr>
          <a:xfrm>
            <a:off x="12232" y="4656831"/>
            <a:ext cx="2120699" cy="1116629"/>
            <a:chOff x="1055831" y="3751520"/>
            <a:chExt cx="2120699" cy="1116629"/>
          </a:xfrm>
        </p:grpSpPr>
        <p:sp>
          <p:nvSpPr>
            <p:cNvPr id="52" name="Rounded Rectangle 11">
              <a:extLst>
                <a:ext uri="{FF2B5EF4-FFF2-40B4-BE49-F238E27FC236}">
                  <a16:creationId xmlns:a16="http://schemas.microsoft.com/office/drawing/2014/main" id="{5D2DA768-E9B1-4D83-9088-F4CEC771F3EF}"/>
                </a:ext>
              </a:extLst>
            </p:cNvPr>
            <p:cNvSpPr/>
            <p:nvPr/>
          </p:nvSpPr>
          <p:spPr>
            <a:xfrm rot="21032332">
              <a:off x="1085746" y="3751520"/>
              <a:ext cx="2090784" cy="11166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6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" dirty="0">
                  <a:solidFill>
                    <a:srgbClr val="00B050"/>
                  </a:solidFill>
                  <a:latin typeface="+mj-lt"/>
                </a:rPr>
                <a:t>#</a:t>
              </a:r>
              <a:r>
                <a:rPr lang="en-GB" sz="2000" dirty="0">
                  <a:solidFill>
                    <a:srgbClr val="00B050"/>
                  </a:solidFill>
                  <a:latin typeface="+mj-lt"/>
                </a:rPr>
                <a:t>3. Make a </a:t>
              </a:r>
            </a:p>
            <a:p>
              <a:pPr algn="ctr"/>
              <a:r>
                <a:rPr lang="en-GB" sz="2000" dirty="0">
                  <a:solidFill>
                    <a:srgbClr val="00B050"/>
                  </a:solidFill>
                  <a:latin typeface="+mj-lt"/>
                </a:rPr>
                <a:t>habit of </a:t>
              </a:r>
            </a:p>
            <a:p>
              <a:pPr algn="ctr"/>
              <a:r>
                <a:rPr lang="en-GB" sz="2000" dirty="0">
                  <a:solidFill>
                    <a:srgbClr val="00B050"/>
                  </a:solidFill>
                  <a:latin typeface="+mj-lt"/>
                </a:rPr>
                <a:t>good sleeping. </a:t>
              </a:r>
              <a:endParaRPr lang="en-GB" dirty="0">
                <a:solidFill>
                  <a:srgbClr val="00B050"/>
                </a:solidFill>
                <a:latin typeface="+mj-lt"/>
              </a:endParaRPr>
            </a:p>
          </p:txBody>
        </p:sp>
        <p:pic>
          <p:nvPicPr>
            <p:cNvPr id="55" name="Picture 46" descr="Mental Health Awareness Week - Support Campaign | Twibbon">
              <a:extLst>
                <a:ext uri="{FF2B5EF4-FFF2-40B4-BE49-F238E27FC236}">
                  <a16:creationId xmlns:a16="http://schemas.microsoft.com/office/drawing/2014/main" id="{9FB05E7B-14F3-4A35-A7D2-B0592E3619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62822" flipH="1">
              <a:off x="1055831" y="4059133"/>
              <a:ext cx="569198" cy="631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6" descr="Mental Health Awareness Week - Support Campaign | Twibbon">
              <a:extLst>
                <a:ext uri="{FF2B5EF4-FFF2-40B4-BE49-F238E27FC236}">
                  <a16:creationId xmlns:a16="http://schemas.microsoft.com/office/drawing/2014/main" id="{7B25908D-AA0A-4722-9872-318F1DFC7E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982702" flipH="1">
              <a:off x="2592685" y="3815156"/>
              <a:ext cx="569198" cy="631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56" descr="A person in a dark room&#10;&#10;Description automatically generated">
            <a:extLst>
              <a:ext uri="{FF2B5EF4-FFF2-40B4-BE49-F238E27FC236}">
                <a16:creationId xmlns:a16="http://schemas.microsoft.com/office/drawing/2014/main" id="{F6BFBF2D-4ECB-45AA-9AFB-E6FC6AA476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28" y="3999071"/>
            <a:ext cx="1877838" cy="2166816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C45D2264-175D-475B-ABEA-1307E1955BE5}"/>
              </a:ext>
            </a:extLst>
          </p:cNvPr>
          <p:cNvSpPr/>
          <p:nvPr/>
        </p:nvSpPr>
        <p:spPr>
          <a:xfrm>
            <a:off x="3632837" y="339104"/>
            <a:ext cx="4757018" cy="643519"/>
          </a:xfrm>
          <a:prstGeom prst="wedgeRoundRectCallout">
            <a:avLst>
              <a:gd name="adj1" fmla="val 54058"/>
              <a:gd name="adj2" fmla="val -3554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“Sleep is the unsung hero of mental health.”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E10BB5C-9C35-4788-8C00-9A8F98DF2003}"/>
              </a:ext>
            </a:extLst>
          </p:cNvPr>
          <p:cNvSpPr/>
          <p:nvPr/>
        </p:nvSpPr>
        <p:spPr>
          <a:xfrm>
            <a:off x="1453799" y="3894781"/>
            <a:ext cx="2078422" cy="492928"/>
          </a:xfrm>
          <a:prstGeom prst="wedgeRoundRectCallout">
            <a:avLst>
              <a:gd name="adj1" fmla="val -70730"/>
              <a:gd name="adj2" fmla="val 5211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It’s time to sing the praises of sleep…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92676539-8D30-4165-B114-827854AD1945}"/>
              </a:ext>
            </a:extLst>
          </p:cNvPr>
          <p:cNvSpPr/>
          <p:nvPr/>
        </p:nvSpPr>
        <p:spPr>
          <a:xfrm>
            <a:off x="1216428" y="2606132"/>
            <a:ext cx="2159100" cy="1075633"/>
          </a:xfrm>
          <a:prstGeom prst="wedgeRoundRectCallout">
            <a:avLst>
              <a:gd name="adj1" fmla="val -81078"/>
              <a:gd name="adj2" fmla="val 229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Good sleep really improves speed, accuracy and reaction times.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0830B6-BEDD-40E4-97E0-B9FE39234597}"/>
              </a:ext>
            </a:extLst>
          </p:cNvPr>
          <p:cNvGrpSpPr/>
          <p:nvPr/>
        </p:nvGrpSpPr>
        <p:grpSpPr>
          <a:xfrm>
            <a:off x="3532221" y="1469762"/>
            <a:ext cx="4929352" cy="3419601"/>
            <a:chOff x="3494074" y="1472184"/>
            <a:chExt cx="4929352" cy="3419601"/>
          </a:xfrm>
        </p:grpSpPr>
        <p:pic>
          <p:nvPicPr>
            <p:cNvPr id="14338" name="Picture 2" descr="Vs Nick GIF - Find &amp; Share on GIPHY">
              <a:extLst>
                <a:ext uri="{FF2B5EF4-FFF2-40B4-BE49-F238E27FC236}">
                  <a16:creationId xmlns:a16="http://schemas.microsoft.com/office/drawing/2014/main" id="{07B25D2D-52D8-4788-8D17-EA984D64B27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750" y="1472184"/>
              <a:ext cx="4572000" cy="3162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7717424-FD6A-47BD-A3B2-4FE44E4DF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94074" y="4484191"/>
              <a:ext cx="4929352" cy="407594"/>
            </a:xfrm>
            <a:prstGeom prst="rect">
              <a:avLst/>
            </a:prstGeom>
          </p:spPr>
        </p:pic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702D-E072-44E8-90BC-36DE1E29666F}"/>
              </a:ext>
            </a:extLst>
          </p:cNvPr>
          <p:cNvSpPr/>
          <p:nvPr/>
        </p:nvSpPr>
        <p:spPr>
          <a:xfrm>
            <a:off x="3632837" y="379905"/>
            <a:ext cx="4734834" cy="579780"/>
          </a:xfrm>
          <a:prstGeom prst="wedgeRoundRectCallout">
            <a:avLst>
              <a:gd name="adj1" fmla="val 54450"/>
              <a:gd name="adj2" fmla="val -415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31F20"/>
                </a:solidFill>
                <a:latin typeface="+mj-lt"/>
              </a:rPr>
              <a:t>Sleep </a:t>
            </a:r>
            <a:r>
              <a:rPr lang="en-GB" i="1" dirty="0">
                <a:solidFill>
                  <a:srgbClr val="231F20"/>
                </a:solidFill>
                <a:latin typeface="+mj-lt"/>
              </a:rPr>
              <a:t>deprivation</a:t>
            </a:r>
            <a:r>
              <a:rPr lang="en-GB" dirty="0">
                <a:solidFill>
                  <a:srgbClr val="231F20"/>
                </a:solidFill>
                <a:latin typeface="+mj-lt"/>
              </a:rPr>
              <a:t> reduces your ability to read  people’s emotional or facial expressions.</a:t>
            </a:r>
            <a:endParaRPr lang="en-GB" dirty="0">
              <a:latin typeface="+mj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47A7A78-B7DD-428E-BB9E-9EAC0003F0E5}"/>
              </a:ext>
            </a:extLst>
          </p:cNvPr>
          <p:cNvGrpSpPr/>
          <p:nvPr/>
        </p:nvGrpSpPr>
        <p:grpSpPr>
          <a:xfrm rot="21099407">
            <a:off x="341349" y="424956"/>
            <a:ext cx="2275662" cy="1480043"/>
            <a:chOff x="6619792" y="4690013"/>
            <a:chExt cx="2501631" cy="148004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1AC0E42-F3B6-47ED-B7FE-74530722A190}"/>
                </a:ext>
              </a:extLst>
            </p:cNvPr>
            <p:cNvGrpSpPr/>
            <p:nvPr/>
          </p:nvGrpSpPr>
          <p:grpSpPr>
            <a:xfrm rot="877270">
              <a:off x="6619792" y="4690013"/>
              <a:ext cx="2501631" cy="1480043"/>
              <a:chOff x="129787" y="4096699"/>
              <a:chExt cx="2642440" cy="1635127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0E480D8-4435-487E-B547-1EC040443072}"/>
                  </a:ext>
                </a:extLst>
              </p:cNvPr>
              <p:cNvGrpSpPr/>
              <p:nvPr/>
            </p:nvGrpSpPr>
            <p:grpSpPr>
              <a:xfrm rot="21436684">
                <a:off x="129787" y="4325016"/>
                <a:ext cx="2642440" cy="1406810"/>
                <a:chOff x="-59727" y="4329018"/>
                <a:chExt cx="3070052" cy="1210024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662E112C-D4BE-4755-A9A9-A6E08220F230}"/>
                    </a:ext>
                  </a:extLst>
                </p:cNvPr>
                <p:cNvGrpSpPr/>
                <p:nvPr/>
              </p:nvGrpSpPr>
              <p:grpSpPr>
                <a:xfrm rot="95824">
                  <a:off x="-59727" y="4329018"/>
                  <a:ext cx="3070052" cy="1160624"/>
                  <a:chOff x="-12230" y="4253407"/>
                  <a:chExt cx="3430600" cy="1264765"/>
                </a:xfrm>
              </p:grpSpPr>
              <p:sp>
                <p:nvSpPr>
                  <p:cNvPr id="59" name="Rounded Rectangle 11">
                    <a:extLst>
                      <a:ext uri="{FF2B5EF4-FFF2-40B4-BE49-F238E27FC236}">
                        <a16:creationId xmlns:a16="http://schemas.microsoft.com/office/drawing/2014/main" id="{BB18EFDA-5F76-48B3-A21A-4F4B86DADC1E}"/>
                      </a:ext>
                    </a:extLst>
                  </p:cNvPr>
                  <p:cNvSpPr/>
                  <p:nvPr/>
                </p:nvSpPr>
                <p:spPr>
                  <a:xfrm rot="20955517">
                    <a:off x="252293" y="4253407"/>
                    <a:ext cx="3166077" cy="1264765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FFFF66"/>
                    </a:solidFill>
                  </a:ln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r>
                      <a:rPr lang="en-GB" sz="2000" dirty="0">
                        <a:solidFill>
                          <a:srgbClr val="00B050"/>
                        </a:solidFill>
                        <a:latin typeface="+mj-lt"/>
                      </a:rPr>
                      <a:t>Deprivation</a:t>
                    </a: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17ABAA63-1A16-4D87-889B-D329B9A7A69C}"/>
                      </a:ext>
                    </a:extLst>
                  </p:cNvPr>
                  <p:cNvSpPr txBox="1"/>
                  <p:nvPr/>
                </p:nvSpPr>
                <p:spPr>
                  <a:xfrm rot="19216717">
                    <a:off x="-12230" y="4443784"/>
                    <a:ext cx="1285429" cy="2868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>
                        <a:latin typeface="+mj-lt"/>
                      </a:rPr>
                      <a:t>Key word</a:t>
                    </a:r>
                  </a:p>
                </p:txBody>
              </p:sp>
            </p:grpSp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43E00660-BE2A-4EFF-996C-476640C871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914910">
                  <a:off x="353741" y="4861567"/>
                  <a:ext cx="528119" cy="677475"/>
                </a:xfrm>
                <a:prstGeom prst="rect">
                  <a:avLst/>
                </a:prstGeom>
              </p:spPr>
            </p:pic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30132C75-EBDE-4F55-8A2D-F59CC3FCE9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71556" y1="28444" x2="38667" y2="44000"/>
                            <a14:foregroundMark x1="68000" y1="56444" x2="38667" y2="18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923961">
                <a:off x="2139466" y="4096699"/>
                <a:ext cx="522741" cy="61126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39ADF64-060A-4FF9-A2A7-BB8551DBCC1D}"/>
                </a:ext>
              </a:extLst>
            </p:cNvPr>
            <p:cNvSpPr/>
            <p:nvPr/>
          </p:nvSpPr>
          <p:spPr>
            <a:xfrm rot="152779">
              <a:off x="7183156" y="5385361"/>
              <a:ext cx="182551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+mj-lt"/>
                </a:rPr>
                <a:t> A lack of something considered to be a necessity.</a:t>
              </a:r>
            </a:p>
          </p:txBody>
        </p:sp>
      </p:grp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800CCAF1-5FB0-4E1B-93FB-EDEB8994DF1A}"/>
              </a:ext>
            </a:extLst>
          </p:cNvPr>
          <p:cNvSpPr/>
          <p:nvPr/>
        </p:nvSpPr>
        <p:spPr>
          <a:xfrm>
            <a:off x="1187049" y="2721926"/>
            <a:ext cx="2310869" cy="923330"/>
          </a:xfrm>
          <a:prstGeom prst="wedgeRoundRectCallout">
            <a:avLst>
              <a:gd name="adj1" fmla="val -79389"/>
              <a:gd name="adj2" fmla="val 2185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Regular sleep boosts your immune system and helps fight illness.</a:t>
            </a:r>
          </a:p>
        </p:txBody>
      </p:sp>
      <p:pic>
        <p:nvPicPr>
          <p:cNvPr id="14346" name="Picture 10" descr="Puzzled Look GIF | Gfycat">
            <a:extLst>
              <a:ext uri="{FF2B5EF4-FFF2-40B4-BE49-F238E27FC236}">
                <a16:creationId xmlns:a16="http://schemas.microsoft.com/office/drawing/2014/main" id="{F44CA6E8-EF07-4B7F-8FFC-FB0C757DCE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7224" y="1432364"/>
            <a:ext cx="4606280" cy="308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AB2C80-F240-4474-A69D-2292A5238EF0}"/>
              </a:ext>
            </a:extLst>
          </p:cNvPr>
          <p:cNvGrpSpPr/>
          <p:nvPr/>
        </p:nvGrpSpPr>
        <p:grpSpPr>
          <a:xfrm>
            <a:off x="3468551" y="1428321"/>
            <a:ext cx="4993022" cy="3409964"/>
            <a:chOff x="3522534" y="1474688"/>
            <a:chExt cx="4929352" cy="3409964"/>
          </a:xfrm>
        </p:grpSpPr>
        <p:pic>
          <p:nvPicPr>
            <p:cNvPr id="14340" name="Picture 4" descr="DONALD TRUMP FACIAL EXPRESSIONS GIFS; FUNNY GIFS;">
              <a:extLst>
                <a:ext uri="{FF2B5EF4-FFF2-40B4-BE49-F238E27FC236}">
                  <a16:creationId xmlns:a16="http://schemas.microsoft.com/office/drawing/2014/main" id="{62AAA2C8-5FA8-4297-A17E-611E910840A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896" y="1474688"/>
              <a:ext cx="4567397" cy="3157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35ACEB2-D527-4DE8-BDA9-F7CEBA662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2534" y="4477058"/>
              <a:ext cx="4929352" cy="407594"/>
            </a:xfrm>
            <a:prstGeom prst="rect">
              <a:avLst/>
            </a:prstGeom>
          </p:spPr>
        </p:pic>
      </p:grpSp>
      <p:pic>
        <p:nvPicPr>
          <p:cNvPr id="14344" name="Picture 8" descr="Best Immune System GIFs | Gfycat">
            <a:extLst>
              <a:ext uri="{FF2B5EF4-FFF2-40B4-BE49-F238E27FC236}">
                <a16:creationId xmlns:a16="http://schemas.microsoft.com/office/drawing/2014/main" id="{DEDB25C2-9C5D-42DA-9D56-01FB02A3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8000" y="1426482"/>
            <a:ext cx="4607738" cy="30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King Of The Hill - Limp Handshake GIF by Huh? | Gfycat">
            <a:extLst>
              <a:ext uri="{FF2B5EF4-FFF2-40B4-BE49-F238E27FC236}">
                <a16:creationId xmlns:a16="http://schemas.microsoft.com/office/drawing/2014/main" id="{D5206B5F-8C24-40E4-BEBE-1C489E884D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4961" y="1423679"/>
            <a:ext cx="4624498" cy="303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53273D-BE12-455E-A0A3-C7C375B6098C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2172" y="4165510"/>
            <a:ext cx="2951829" cy="1953507"/>
          </a:xfrm>
          <a:prstGeom prst="rect">
            <a:avLst/>
          </a:prstGeom>
        </p:spPr>
      </p:pic>
      <p:pic>
        <p:nvPicPr>
          <p:cNvPr id="35" name="Picture 34" descr="A person in a white shirt&#10;&#10;Description automatically generated">
            <a:extLst>
              <a:ext uri="{FF2B5EF4-FFF2-40B4-BE49-F238E27FC236}">
                <a16:creationId xmlns:a16="http://schemas.microsoft.com/office/drawing/2014/main" id="{89E6F80F-A82A-4AEE-B77F-C9423981668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195" y="4257328"/>
            <a:ext cx="2415377" cy="1828751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F10877F7-2632-4492-B241-2CED9C272C20}"/>
              </a:ext>
            </a:extLst>
          </p:cNvPr>
          <p:cNvSpPr/>
          <p:nvPr/>
        </p:nvSpPr>
        <p:spPr>
          <a:xfrm>
            <a:off x="3532220" y="5067928"/>
            <a:ext cx="3096121" cy="798657"/>
          </a:xfrm>
          <a:prstGeom prst="wedgeRoundRectCallout">
            <a:avLst>
              <a:gd name="adj1" fmla="val 97041"/>
              <a:gd name="adj2" fmla="val 279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31F20"/>
                </a:solidFill>
                <a:latin typeface="+mj-lt"/>
              </a:rPr>
              <a:t>Good sleep improves problem-solving skills, concentration, productivity and memory.</a:t>
            </a:r>
            <a:endParaRPr lang="en-GB" dirty="0">
              <a:latin typeface="+mj-lt"/>
            </a:endParaRP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D5598949-9F83-485E-96ED-3CBA1F8C5AB7}"/>
              </a:ext>
            </a:extLst>
          </p:cNvPr>
          <p:cNvSpPr/>
          <p:nvPr/>
        </p:nvSpPr>
        <p:spPr>
          <a:xfrm>
            <a:off x="3375528" y="5028921"/>
            <a:ext cx="3278872" cy="855227"/>
          </a:xfrm>
          <a:prstGeom prst="wedgeRoundRectCallout">
            <a:avLst>
              <a:gd name="adj1" fmla="val 91699"/>
              <a:gd name="adj2" fmla="val -58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One study found that poor sleep was linked to slower walking and lower hand-grip strength. </a:t>
            </a:r>
          </a:p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AB44786B-4716-4FB8-BA0E-DA86D1D64909}"/>
              </a:ext>
            </a:extLst>
          </p:cNvPr>
          <p:cNvSpPr/>
          <p:nvPr/>
        </p:nvSpPr>
        <p:spPr>
          <a:xfrm>
            <a:off x="2561326" y="4941910"/>
            <a:ext cx="3888602" cy="991827"/>
          </a:xfrm>
          <a:prstGeom prst="wedgeRoundRectCallout">
            <a:avLst>
              <a:gd name="adj1" fmla="val -77088"/>
              <a:gd name="adj2" fmla="val -4387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Our advice: Switch off screens an hour before bed.  Use your bed only for sleep and don’t drink caffeine at night.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C56DF387-C37D-450F-A51D-1195287594D4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611" y="1421764"/>
            <a:ext cx="4615577" cy="3096922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1CBE971E-6B11-4FB9-B1D0-EBB6F8DC45AE}"/>
              </a:ext>
            </a:extLst>
          </p:cNvPr>
          <p:cNvGrpSpPr/>
          <p:nvPr/>
        </p:nvGrpSpPr>
        <p:grpSpPr>
          <a:xfrm>
            <a:off x="7024394" y="4628558"/>
            <a:ext cx="2120699" cy="1116629"/>
            <a:chOff x="1055831" y="3751520"/>
            <a:chExt cx="2120699" cy="1116629"/>
          </a:xfrm>
        </p:grpSpPr>
        <p:sp>
          <p:nvSpPr>
            <p:cNvPr id="68" name="Rounded Rectangle 11">
              <a:extLst>
                <a:ext uri="{FF2B5EF4-FFF2-40B4-BE49-F238E27FC236}">
                  <a16:creationId xmlns:a16="http://schemas.microsoft.com/office/drawing/2014/main" id="{EFAE0BEA-2CD5-4DFE-834D-4BE90474DB75}"/>
                </a:ext>
              </a:extLst>
            </p:cNvPr>
            <p:cNvSpPr/>
            <p:nvPr/>
          </p:nvSpPr>
          <p:spPr>
            <a:xfrm rot="21032332">
              <a:off x="1085746" y="3751520"/>
              <a:ext cx="2090784" cy="11166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6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" dirty="0">
                  <a:solidFill>
                    <a:srgbClr val="00B050"/>
                  </a:solidFill>
                  <a:latin typeface="+mj-lt"/>
                </a:rPr>
                <a:t>#</a:t>
              </a:r>
              <a:r>
                <a:rPr lang="en-GB" sz="2000" dirty="0">
                  <a:solidFill>
                    <a:srgbClr val="00B050"/>
                  </a:solidFill>
                  <a:latin typeface="+mj-lt"/>
                </a:rPr>
                <a:t>3. Make a </a:t>
              </a:r>
            </a:p>
            <a:p>
              <a:pPr algn="ctr"/>
              <a:r>
                <a:rPr lang="en-GB" sz="2000" dirty="0">
                  <a:solidFill>
                    <a:srgbClr val="00B050"/>
                  </a:solidFill>
                  <a:latin typeface="+mj-lt"/>
                </a:rPr>
                <a:t>habit of </a:t>
              </a:r>
            </a:p>
            <a:p>
              <a:pPr algn="ctr"/>
              <a:r>
                <a:rPr lang="en-GB" sz="2000" dirty="0">
                  <a:solidFill>
                    <a:srgbClr val="00B050"/>
                  </a:solidFill>
                  <a:latin typeface="+mj-lt"/>
                </a:rPr>
                <a:t>good sleeping. </a:t>
              </a:r>
              <a:endParaRPr lang="en-GB" dirty="0">
                <a:solidFill>
                  <a:srgbClr val="00B050"/>
                </a:solidFill>
                <a:latin typeface="+mj-lt"/>
              </a:endParaRPr>
            </a:p>
          </p:txBody>
        </p:sp>
        <p:pic>
          <p:nvPicPr>
            <p:cNvPr id="69" name="Picture 46" descr="Mental Health Awareness Week - Support Campaign | Twibbon">
              <a:extLst>
                <a:ext uri="{FF2B5EF4-FFF2-40B4-BE49-F238E27FC236}">
                  <a16:creationId xmlns:a16="http://schemas.microsoft.com/office/drawing/2014/main" id="{F8D14919-3D77-4169-87A7-9CE37F0338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62822" flipH="1">
              <a:off x="1055831" y="4059133"/>
              <a:ext cx="569198" cy="631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46" descr="Mental Health Awareness Week - Support Campaign | Twibbon">
              <a:extLst>
                <a:ext uri="{FF2B5EF4-FFF2-40B4-BE49-F238E27FC236}">
                  <a16:creationId xmlns:a16="http://schemas.microsoft.com/office/drawing/2014/main" id="{A68D368E-9023-4500-ADC9-7B4FA866CB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982702" flipH="1">
              <a:off x="2592685" y="3815156"/>
              <a:ext cx="569198" cy="631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" name="Picture 70" descr="A person in a dark room&#10;&#10;Description automatically generated">
            <a:extLst>
              <a:ext uri="{FF2B5EF4-FFF2-40B4-BE49-F238E27FC236}">
                <a16:creationId xmlns:a16="http://schemas.microsoft.com/office/drawing/2014/main" id="{A89C080B-7735-4282-ABE6-32A70456A6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990" y="3970798"/>
            <a:ext cx="1877838" cy="2166816"/>
          </a:xfrm>
          <a:prstGeom prst="rect">
            <a:avLst/>
          </a:prstGeom>
        </p:spPr>
      </p:pic>
      <p:sp>
        <p:nvSpPr>
          <p:cNvPr id="73" name="Speech Bubble: Rectangle with Corners Rounded 72">
            <a:extLst>
              <a:ext uri="{FF2B5EF4-FFF2-40B4-BE49-F238E27FC236}">
                <a16:creationId xmlns:a16="http://schemas.microsoft.com/office/drawing/2014/main" id="{252915DD-876B-454C-A4A2-D29720AE04A1}"/>
              </a:ext>
            </a:extLst>
          </p:cNvPr>
          <p:cNvSpPr/>
          <p:nvPr/>
        </p:nvSpPr>
        <p:spPr>
          <a:xfrm>
            <a:off x="3548063" y="387823"/>
            <a:ext cx="4734834" cy="600165"/>
          </a:xfrm>
          <a:prstGeom prst="wedgeRoundRectCallout">
            <a:avLst>
              <a:gd name="adj1" fmla="val 56126"/>
              <a:gd name="adj2" fmla="val -3500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Put simply, good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sleep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is great for mental health.</a:t>
            </a:r>
          </a:p>
        </p:txBody>
      </p:sp>
      <p:pic>
        <p:nvPicPr>
          <p:cNvPr id="14348" name="Picture 12" descr="Free No Sign Transparent Background, Download Free Clip Art, Free ...">
            <a:extLst>
              <a:ext uri="{FF2B5EF4-FFF2-40B4-BE49-F238E27FC236}">
                <a16:creationId xmlns:a16="http://schemas.microsoft.com/office/drawing/2014/main" id="{7519E620-C529-4556-A3D2-7B070DCAA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688" y="1436449"/>
            <a:ext cx="2956890" cy="300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Speech Bubble: Rectangle with Corners Rounded 76">
            <a:extLst>
              <a:ext uri="{FF2B5EF4-FFF2-40B4-BE49-F238E27FC236}">
                <a16:creationId xmlns:a16="http://schemas.microsoft.com/office/drawing/2014/main" id="{05A04C00-101D-4FCF-A14C-CC3EF8889C23}"/>
              </a:ext>
            </a:extLst>
          </p:cNvPr>
          <p:cNvSpPr/>
          <p:nvPr/>
        </p:nvSpPr>
        <p:spPr>
          <a:xfrm>
            <a:off x="1229669" y="2681221"/>
            <a:ext cx="2250588" cy="725865"/>
          </a:xfrm>
          <a:prstGeom prst="wedgeRoundRectCallout">
            <a:avLst>
              <a:gd name="adj1" fmla="val -82832"/>
              <a:gd name="adj2" fmla="val 44559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What can you do to improve your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sleep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965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62" grpId="0" animBg="1"/>
      <p:bldP spid="62" grpId="1" animBg="1"/>
      <p:bldP spid="36" grpId="0" animBg="1"/>
      <p:bldP spid="36" grpId="1" animBg="1"/>
      <p:bldP spid="63" grpId="0" animBg="1"/>
      <p:bldP spid="63" grpId="1" animBg="1"/>
      <p:bldP spid="66" grpId="0" animBg="1"/>
      <p:bldP spid="73" grpId="0" animBg="1"/>
      <p:bldP spid="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>
            <a:extLst>
              <a:ext uri="{FF2B5EF4-FFF2-40B4-BE49-F238E27FC236}">
                <a16:creationId xmlns:a16="http://schemas.microsoft.com/office/drawing/2014/main" id="{63D2136D-7B95-49EA-B504-26E5148925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33499" y="35718"/>
            <a:ext cx="660686" cy="63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1CB0B0-FA16-4F46-B905-A8AFDAA173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948" y="982623"/>
            <a:ext cx="4834524" cy="3908579"/>
          </a:xfrm>
          <a:prstGeom prst="rect">
            <a:avLst/>
          </a:prstGeom>
        </p:spPr>
      </p:pic>
      <p:pic>
        <p:nvPicPr>
          <p:cNvPr id="20" name="Picture 19" descr="Image result for hamster wheel gif">
            <a:extLst>
              <a:ext uri="{FF2B5EF4-FFF2-40B4-BE49-F238E27FC236}">
                <a16:creationId xmlns:a16="http://schemas.microsoft.com/office/drawing/2014/main" id="{1E2B494E-B4B8-4EA2-8511-63151FB738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662" y="1486829"/>
            <a:ext cx="4601662" cy="292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earing voices - Change it Psychology">
            <a:extLst>
              <a:ext uri="{FF2B5EF4-FFF2-40B4-BE49-F238E27FC236}">
                <a16:creationId xmlns:a16="http://schemas.microsoft.com/office/drawing/2014/main" id="{5ED5DFB7-5C68-4116-9026-1A6D6D91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276" y="1474876"/>
            <a:ext cx="4693667" cy="295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1FA604D-15DB-4D91-BDE8-94E4667F1C93}"/>
              </a:ext>
            </a:extLst>
          </p:cNvPr>
          <p:cNvGrpSpPr/>
          <p:nvPr/>
        </p:nvGrpSpPr>
        <p:grpSpPr>
          <a:xfrm>
            <a:off x="3855630" y="1587002"/>
            <a:ext cx="4101905" cy="2768520"/>
            <a:chOff x="3846716" y="1524282"/>
            <a:chExt cx="4101905" cy="2768520"/>
          </a:xfrm>
        </p:grpSpPr>
        <p:pic>
          <p:nvPicPr>
            <p:cNvPr id="18" name="Picture 6" descr="Image">
              <a:extLst>
                <a:ext uri="{FF2B5EF4-FFF2-40B4-BE49-F238E27FC236}">
                  <a16:creationId xmlns:a16="http://schemas.microsoft.com/office/drawing/2014/main" id="{A50DBD49-21A1-4743-8601-4F78C525A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716" y="1524282"/>
              <a:ext cx="1877838" cy="2768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8B3A9B-9598-4461-9380-422C8EF9E12A}"/>
                </a:ext>
              </a:extLst>
            </p:cNvPr>
            <p:cNvSpPr txBox="1"/>
            <p:nvPr/>
          </p:nvSpPr>
          <p:spPr>
            <a:xfrm>
              <a:off x="5912418" y="1650925"/>
              <a:ext cx="203620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+mj-lt"/>
                </a:rPr>
                <a:t>Set yourself a timer.</a:t>
              </a:r>
            </a:p>
            <a:p>
              <a:pPr algn="ctr"/>
              <a:endParaRPr lang="en-GB" dirty="0">
                <a:latin typeface="+mj-lt"/>
              </a:endParaRPr>
            </a:p>
            <a:p>
              <a:pPr algn="ctr"/>
              <a:r>
                <a:rPr lang="en-GB" dirty="0">
                  <a:latin typeface="+mj-lt"/>
                </a:rPr>
                <a:t>‘Insight Timer’ App</a:t>
              </a:r>
            </a:p>
            <a:p>
              <a:pPr algn="ctr"/>
              <a:r>
                <a:rPr lang="en-GB" dirty="0">
                  <a:latin typeface="+mj-lt"/>
                </a:rPr>
                <a:t>records your daily practice as well as setting your time with beginning, interval and ending gong sounds.</a:t>
              </a:r>
            </a:p>
          </p:txBody>
        </p:sp>
      </p:grpSp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12BD68-B239-41E9-B7AF-17A868B4AF9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9527" y="4178808"/>
            <a:ext cx="3038875" cy="195350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924D68-15CE-46B9-BCD3-BD20D28EE17B}"/>
              </a:ext>
            </a:extLst>
          </p:cNvPr>
          <p:cNvSpPr/>
          <p:nvPr/>
        </p:nvSpPr>
        <p:spPr>
          <a:xfrm>
            <a:off x="491638" y="126869"/>
            <a:ext cx="4757018" cy="1602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96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Sleep</a:t>
            </a:r>
            <a:endParaRPr lang="en-GB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AB1C72F-3C88-4677-B26F-761751555FF3}"/>
              </a:ext>
            </a:extLst>
          </p:cNvPr>
          <p:cNvSpPr/>
          <p:nvPr/>
        </p:nvSpPr>
        <p:spPr>
          <a:xfrm>
            <a:off x="354380" y="1642854"/>
            <a:ext cx="3130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 state of rest in which the eyes are closed, the body is inactive and the mind does not think.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2CE0C83-45F1-4643-AC24-1033AFCE2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651" y="5983408"/>
            <a:ext cx="6149901" cy="1024984"/>
          </a:xfrm>
          <a:prstGeom prst="rect">
            <a:avLst/>
          </a:prstGeom>
          <a:noFill/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F03668AA-7B08-4020-A63E-E132617E2EA9}"/>
              </a:ext>
            </a:extLst>
          </p:cNvPr>
          <p:cNvSpPr/>
          <p:nvPr/>
        </p:nvSpPr>
        <p:spPr>
          <a:xfrm>
            <a:off x="3590070" y="339104"/>
            <a:ext cx="4757018" cy="643519"/>
          </a:xfrm>
          <a:prstGeom prst="wedgeRoundRectCallout">
            <a:avLst>
              <a:gd name="adj1" fmla="val 55404"/>
              <a:gd name="adj2" fmla="val -341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tx1"/>
                </a:solidFill>
                <a:latin typeface="+mj-lt"/>
              </a:rPr>
              <a:t>Develop a mindfulness practice to quieten the inner restlessness and chattering mind.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81573D6-5A75-49B4-BEE7-E1870761D8BE}"/>
              </a:ext>
            </a:extLst>
          </p:cNvPr>
          <p:cNvSpPr/>
          <p:nvPr/>
        </p:nvSpPr>
        <p:spPr>
          <a:xfrm>
            <a:off x="2622516" y="5032022"/>
            <a:ext cx="3814860" cy="843854"/>
          </a:xfrm>
          <a:prstGeom prst="wedgeRoundRectCallout">
            <a:avLst>
              <a:gd name="adj1" fmla="val -78389"/>
              <a:gd name="adj2" fmla="val -5286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Look after your thoughts and feelings.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If you feel anxious try breathing exercises. See mind.org.uk. 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E1A5238-C3E0-4039-BF3C-6475B4A3674B}"/>
              </a:ext>
            </a:extLst>
          </p:cNvPr>
          <p:cNvGrpSpPr/>
          <p:nvPr/>
        </p:nvGrpSpPr>
        <p:grpSpPr>
          <a:xfrm>
            <a:off x="6831320" y="4589342"/>
            <a:ext cx="2120699" cy="1116629"/>
            <a:chOff x="1055831" y="3751520"/>
            <a:chExt cx="2120699" cy="1116629"/>
          </a:xfrm>
        </p:grpSpPr>
        <p:sp>
          <p:nvSpPr>
            <p:cNvPr id="52" name="Rounded Rectangle 11">
              <a:extLst>
                <a:ext uri="{FF2B5EF4-FFF2-40B4-BE49-F238E27FC236}">
                  <a16:creationId xmlns:a16="http://schemas.microsoft.com/office/drawing/2014/main" id="{5D2DA768-E9B1-4D83-9088-F4CEC771F3EF}"/>
                </a:ext>
              </a:extLst>
            </p:cNvPr>
            <p:cNvSpPr/>
            <p:nvPr/>
          </p:nvSpPr>
          <p:spPr>
            <a:xfrm rot="21032332">
              <a:off x="1085746" y="3751520"/>
              <a:ext cx="2090784" cy="11166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6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" dirty="0">
                  <a:solidFill>
                    <a:srgbClr val="00B050"/>
                  </a:solidFill>
                  <a:latin typeface="+mj-lt"/>
                </a:rPr>
                <a:t>#</a:t>
              </a:r>
              <a:r>
                <a:rPr lang="en-GB" sz="2000" dirty="0">
                  <a:solidFill>
                    <a:srgbClr val="00B050"/>
                  </a:solidFill>
                  <a:latin typeface="+mj-lt"/>
                </a:rPr>
                <a:t>4 Practice relaxing. </a:t>
              </a:r>
              <a:endParaRPr lang="en-GB" dirty="0">
                <a:solidFill>
                  <a:srgbClr val="00B050"/>
                </a:solidFill>
                <a:latin typeface="+mj-lt"/>
              </a:endParaRPr>
            </a:p>
          </p:txBody>
        </p:sp>
        <p:pic>
          <p:nvPicPr>
            <p:cNvPr id="55" name="Picture 46" descr="Mental Health Awareness Week - Support Campaign | Twibbon">
              <a:extLst>
                <a:ext uri="{FF2B5EF4-FFF2-40B4-BE49-F238E27FC236}">
                  <a16:creationId xmlns:a16="http://schemas.microsoft.com/office/drawing/2014/main" id="{9FB05E7B-14F3-4A35-A7D2-B0592E3619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62822" flipH="1">
              <a:off x="1055831" y="4059133"/>
              <a:ext cx="569198" cy="631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6" descr="Mental Health Awareness Week - Support Campaign | Twibbon">
              <a:extLst>
                <a:ext uri="{FF2B5EF4-FFF2-40B4-BE49-F238E27FC236}">
                  <a16:creationId xmlns:a16="http://schemas.microsoft.com/office/drawing/2014/main" id="{7B25908D-AA0A-4722-9872-318F1DFC7E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982702" flipH="1">
              <a:off x="2592685" y="3815156"/>
              <a:ext cx="569198" cy="631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56" descr="A person in a dark room&#10;&#10;Description automatically generated">
            <a:extLst>
              <a:ext uri="{FF2B5EF4-FFF2-40B4-BE49-F238E27FC236}">
                <a16:creationId xmlns:a16="http://schemas.microsoft.com/office/drawing/2014/main" id="{F6BFBF2D-4ECB-45AA-9AFB-E6FC6AA476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520" y="3956064"/>
            <a:ext cx="1877838" cy="2166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307E2AF-24DD-423F-B2D9-D6411E96F1F7}"/>
              </a:ext>
            </a:extLst>
          </p:cNvPr>
          <p:cNvGrpSpPr/>
          <p:nvPr/>
        </p:nvGrpSpPr>
        <p:grpSpPr>
          <a:xfrm>
            <a:off x="4009068" y="1492550"/>
            <a:ext cx="3919021" cy="2957424"/>
            <a:chOff x="-418849" y="509339"/>
            <a:chExt cx="3919021" cy="295742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C28A271-7A82-493F-99E8-0564270FD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981" y="509339"/>
              <a:ext cx="2324191" cy="295742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D5DC94-8E51-4029-B75A-2E652B4C6CA8}"/>
                </a:ext>
              </a:extLst>
            </p:cNvPr>
            <p:cNvSpPr txBox="1"/>
            <p:nvPr/>
          </p:nvSpPr>
          <p:spPr>
            <a:xfrm>
              <a:off x="-418849" y="843677"/>
              <a:ext cx="202310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+mj-lt"/>
                </a:rPr>
                <a:t>Mindfulness: </a:t>
              </a:r>
              <a:r>
                <a:rPr lang="en-GB" i="1" dirty="0">
                  <a:latin typeface="+mj-lt"/>
                </a:rPr>
                <a:t>a practical way to finding peace in a frantic world. </a:t>
              </a:r>
            </a:p>
            <a:p>
              <a:pPr algn="ctr"/>
              <a:endParaRPr lang="en-GB" i="1" dirty="0">
                <a:latin typeface="+mj-lt"/>
              </a:endParaRPr>
            </a:p>
            <a:p>
              <a:pPr algn="ctr"/>
              <a:r>
                <a:rPr lang="en-GB" b="1" dirty="0">
                  <a:latin typeface="+mj-lt"/>
                </a:rPr>
                <a:t>Mark William and Danny Penman.</a:t>
              </a:r>
            </a:p>
            <a:p>
              <a:pPr algn="ctr"/>
              <a:endParaRPr lang="en-GB" dirty="0">
                <a:latin typeface="+mj-lt"/>
              </a:endParaRPr>
            </a:p>
            <a:p>
              <a:pPr algn="ctr"/>
              <a:r>
                <a:rPr lang="en-GB" dirty="0">
                  <a:latin typeface="+mj-lt"/>
                </a:rPr>
                <a:t>£14.00</a:t>
              </a:r>
            </a:p>
          </p:txBody>
        </p:sp>
      </p:grpSp>
      <p:pic>
        <p:nvPicPr>
          <p:cNvPr id="24" name="Picture 23" descr="A picture containing person, man, wearing, looking&#10;&#10;Description automatically generated">
            <a:extLst>
              <a:ext uri="{FF2B5EF4-FFF2-40B4-BE49-F238E27FC236}">
                <a16:creationId xmlns:a16="http://schemas.microsoft.com/office/drawing/2014/main" id="{D9AF4332-A77C-485B-BD85-A6B2B71F757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62664"/>
            <a:ext cx="1324971" cy="209824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D29806C-5799-45B2-A178-9D1480256DCF}"/>
              </a:ext>
            </a:extLst>
          </p:cNvPr>
          <p:cNvSpPr/>
          <p:nvPr/>
        </p:nvSpPr>
        <p:spPr>
          <a:xfrm>
            <a:off x="1292584" y="2866317"/>
            <a:ext cx="1448960" cy="758952"/>
          </a:xfrm>
          <a:prstGeom prst="wedgeRoundRectCallout">
            <a:avLst>
              <a:gd name="adj1" fmla="val -111549"/>
              <a:gd name="adj2" fmla="val 1852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And be ‘mindful’ of the good.</a:t>
            </a:r>
          </a:p>
        </p:txBody>
      </p:sp>
    </p:spTree>
    <p:extLst>
      <p:ext uri="{BB962C8B-B14F-4D97-AF65-F5344CB8AC3E}">
        <p14:creationId xmlns:p14="http://schemas.microsoft.com/office/powerpoint/2010/main" val="349810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3">
            <a:extLst>
              <a:ext uri="{FF2B5EF4-FFF2-40B4-BE49-F238E27FC236}">
                <a16:creationId xmlns:a16="http://schemas.microsoft.com/office/drawing/2014/main" id="{9F94190E-35FF-48AC-A9FC-59BDBC668B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33499" y="35718"/>
            <a:ext cx="660686" cy="63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1CB0B0-FA16-4F46-B905-A8AFDAA173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948" y="982623"/>
            <a:ext cx="4819907" cy="3908579"/>
          </a:xfrm>
          <a:prstGeom prst="rect">
            <a:avLst/>
          </a:prstGeom>
        </p:spPr>
      </p:pic>
      <p:pic>
        <p:nvPicPr>
          <p:cNvPr id="24" name="Picture 2" descr="Doomsday preppers expect the worst, but not the kindness we've ...">
            <a:extLst>
              <a:ext uri="{FF2B5EF4-FFF2-40B4-BE49-F238E27FC236}">
                <a16:creationId xmlns:a16="http://schemas.microsoft.com/office/drawing/2014/main" id="{CBCC6375-3117-40A8-9D86-6622011CF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8990" y="1523666"/>
            <a:ext cx="4598261" cy="29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924D68-15CE-46B9-BCD3-BD20D28EE17B}"/>
              </a:ext>
            </a:extLst>
          </p:cNvPr>
          <p:cNvSpPr/>
          <p:nvPr/>
        </p:nvSpPr>
        <p:spPr>
          <a:xfrm>
            <a:off x="491638" y="126869"/>
            <a:ext cx="4757018" cy="1602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9600" b="1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Sleep</a:t>
            </a:r>
            <a:endParaRPr lang="en-GB" sz="7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AB1C72F-3C88-4677-B26F-761751555FF3}"/>
              </a:ext>
            </a:extLst>
          </p:cNvPr>
          <p:cNvSpPr/>
          <p:nvPr/>
        </p:nvSpPr>
        <p:spPr>
          <a:xfrm>
            <a:off x="354380" y="1642854"/>
            <a:ext cx="3130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A state of rest in which the eyes are closed, the body is inactive and the mind does not think.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2CE0C83-45F1-4643-AC24-1033AFCE29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651" y="5983408"/>
            <a:ext cx="6149901" cy="1024984"/>
          </a:xfrm>
          <a:prstGeom prst="rect">
            <a:avLst/>
          </a:prstGeom>
          <a:noFill/>
        </p:spPr>
      </p:pic>
      <p:pic>
        <p:nvPicPr>
          <p:cNvPr id="38" name="Picture 37" descr="A picture containing person, man, wearing, looking&#10;&#10;Description automatically generated">
            <a:extLst>
              <a:ext uri="{FF2B5EF4-FFF2-40B4-BE49-F238E27FC236}">
                <a16:creationId xmlns:a16="http://schemas.microsoft.com/office/drawing/2014/main" id="{D5C56775-0AFC-47AB-95E6-1DBB5F3093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722" y="2143823"/>
            <a:ext cx="1324971" cy="2098242"/>
          </a:xfrm>
          <a:prstGeom prst="rect">
            <a:avLst/>
          </a:prstGeom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F03668AA-7B08-4020-A63E-E132617E2EA9}"/>
              </a:ext>
            </a:extLst>
          </p:cNvPr>
          <p:cNvSpPr/>
          <p:nvPr/>
        </p:nvSpPr>
        <p:spPr>
          <a:xfrm>
            <a:off x="1563624" y="2618561"/>
            <a:ext cx="1819524" cy="1148767"/>
          </a:xfrm>
          <a:prstGeom prst="wedgeRoundRectCallout">
            <a:avLst>
              <a:gd name="adj1" fmla="val -115525"/>
              <a:gd name="adj2" fmla="val 1287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 The 2020 for Mental Health Awareness Week says… </a:t>
            </a:r>
            <a:endParaRPr lang="en-GB" dirty="0">
              <a:latin typeface="+mj-lt"/>
            </a:endParaRPr>
          </a:p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1852F0CB-2E8F-4987-BD35-A38EC5DDAC78}"/>
              </a:ext>
            </a:extLst>
          </p:cNvPr>
          <p:cNvSpPr/>
          <p:nvPr/>
        </p:nvSpPr>
        <p:spPr>
          <a:xfrm>
            <a:off x="3707493" y="356359"/>
            <a:ext cx="4583227" cy="643519"/>
          </a:xfrm>
          <a:prstGeom prst="wedgeRoundRectCallout">
            <a:avLst>
              <a:gd name="adj1" fmla="val 56202"/>
              <a:gd name="adj2" fmla="val -3838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In these difficult times, acts of kindness are connecting people and communities.</a:t>
            </a:r>
          </a:p>
        </p:txBody>
      </p:sp>
      <p:pic>
        <p:nvPicPr>
          <p:cNvPr id="12290" name="Picture 2" descr="rainbows-in-window.">
            <a:extLst>
              <a:ext uri="{FF2B5EF4-FFF2-40B4-BE49-F238E27FC236}">
                <a16:creationId xmlns:a16="http://schemas.microsoft.com/office/drawing/2014/main" id="{E83F7650-FC17-41C9-AD0A-C93A7A610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4496" y="1513009"/>
            <a:ext cx="4623282" cy="295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On a Personal Note: This is Our Dance – The Mind Wanders">
            <a:extLst>
              <a:ext uri="{FF2B5EF4-FFF2-40B4-BE49-F238E27FC236}">
                <a16:creationId xmlns:a16="http://schemas.microsoft.com/office/drawing/2014/main" id="{EF442FBE-444A-4BA3-87B8-3D721DAE3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8989" y="1504122"/>
            <a:ext cx="4607977" cy="301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2" descr="Signs with glimmers of inspiration appear across Delaware">
            <a:extLst>
              <a:ext uri="{FF2B5EF4-FFF2-40B4-BE49-F238E27FC236}">
                <a16:creationId xmlns:a16="http://schemas.microsoft.com/office/drawing/2014/main" id="{E607531B-6E89-449B-8F4B-5B5BA6EA1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6934" y="1508635"/>
            <a:ext cx="4630032" cy="296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64C5977-1C86-404E-9891-AC41CEAC8DFD}"/>
              </a:ext>
            </a:extLst>
          </p:cNvPr>
          <p:cNvGrpSpPr/>
          <p:nvPr/>
        </p:nvGrpSpPr>
        <p:grpSpPr>
          <a:xfrm>
            <a:off x="3676122" y="1501172"/>
            <a:ext cx="4628922" cy="2998143"/>
            <a:chOff x="3695922" y="1450026"/>
            <a:chExt cx="4628922" cy="2998143"/>
          </a:xfrm>
        </p:grpSpPr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9ED582A8-08B6-422E-B210-FC52739E92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922" y="1450026"/>
              <a:ext cx="2302960" cy="2998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FD57CD-25E7-40C3-AC6B-895F41BC8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8882" y="1461337"/>
              <a:ext cx="2325962" cy="2986831"/>
            </a:xfrm>
            <a:prstGeom prst="rect">
              <a:avLst/>
            </a:prstGeom>
          </p:spPr>
        </p:pic>
      </p:grpSp>
      <p:pic>
        <p:nvPicPr>
          <p:cNvPr id="12292" name="Picture 4" descr="corona wedding cars">
            <a:extLst>
              <a:ext uri="{FF2B5EF4-FFF2-40B4-BE49-F238E27FC236}">
                <a16:creationId xmlns:a16="http://schemas.microsoft.com/office/drawing/2014/main" id="{50B68B3A-12D8-4921-8F0D-7921B54C0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9871" y="1497058"/>
            <a:ext cx="4625173" cy="304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83BC160-8794-43A7-8DFE-E5EFB75787E6}"/>
              </a:ext>
            </a:extLst>
          </p:cNvPr>
          <p:cNvSpPr/>
          <p:nvPr/>
        </p:nvSpPr>
        <p:spPr>
          <a:xfrm>
            <a:off x="573912" y="3980735"/>
            <a:ext cx="2338292" cy="749445"/>
          </a:xfrm>
          <a:prstGeom prst="wedgeRoundRectCallout">
            <a:avLst>
              <a:gd name="adj1" fmla="val -57572"/>
              <a:gd name="adj2" fmla="val -1257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From wall, window to pavement thank 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yous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7BF61E8B-B5D5-46A3-B207-63980DE9B12A}"/>
              </a:ext>
            </a:extLst>
          </p:cNvPr>
          <p:cNvSpPr/>
          <p:nvPr/>
        </p:nvSpPr>
        <p:spPr>
          <a:xfrm>
            <a:off x="566134" y="3956430"/>
            <a:ext cx="1907252" cy="841065"/>
          </a:xfrm>
          <a:prstGeom prst="wedgeRoundRectCallout">
            <a:avLst>
              <a:gd name="adj1" fmla="val -59055"/>
              <a:gd name="adj2" fmla="val -11566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to public messages of encouragement.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74CCE1AC-3B35-4188-B0E7-EF4FBB0B06FF}"/>
              </a:ext>
            </a:extLst>
          </p:cNvPr>
          <p:cNvSpPr/>
          <p:nvPr/>
        </p:nvSpPr>
        <p:spPr>
          <a:xfrm>
            <a:off x="758826" y="4028202"/>
            <a:ext cx="2245894" cy="841066"/>
          </a:xfrm>
          <a:prstGeom prst="wedgeRoundRectCallout">
            <a:avLst>
              <a:gd name="adj1" fmla="val -66386"/>
              <a:gd name="adj2" fmla="val -12462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Chocolate left for police, to face masks.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AF6DF482-EA11-40A3-BC97-13F7BE5F1064}"/>
              </a:ext>
            </a:extLst>
          </p:cNvPr>
          <p:cNvSpPr/>
          <p:nvPr/>
        </p:nvSpPr>
        <p:spPr>
          <a:xfrm>
            <a:off x="935152" y="4009639"/>
            <a:ext cx="2027915" cy="841066"/>
          </a:xfrm>
          <a:prstGeom prst="wedgeRoundRectCallout">
            <a:avLst>
              <a:gd name="adj1" fmla="val -77561"/>
              <a:gd name="adj2" fmla="val -12126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  <a:latin typeface="+mj-lt"/>
              </a:rPr>
              <a:t>Neigbours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in cars to celebrate a couple’s wedding.</a:t>
            </a:r>
          </a:p>
        </p:txBody>
      </p:sp>
      <p:pic>
        <p:nvPicPr>
          <p:cNvPr id="12294" name="Picture 6" descr="Neighbours can 'take a book', and 'leave a book' (Photo: Tash Salmon)">
            <a:extLst>
              <a:ext uri="{FF2B5EF4-FFF2-40B4-BE49-F238E27FC236}">
                <a16:creationId xmlns:a16="http://schemas.microsoft.com/office/drawing/2014/main" id="{793F802C-30A2-4638-BBD2-E0649C153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6113" y="1473995"/>
            <a:ext cx="4640854" cy="303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740937F2-3E55-4B18-A27A-A66DF998D745}"/>
              </a:ext>
            </a:extLst>
          </p:cNvPr>
          <p:cNvSpPr/>
          <p:nvPr/>
        </p:nvSpPr>
        <p:spPr>
          <a:xfrm>
            <a:off x="1130488" y="3966412"/>
            <a:ext cx="1510080" cy="841066"/>
          </a:xfrm>
          <a:prstGeom prst="wedgeRoundRectCallout">
            <a:avLst>
              <a:gd name="adj1" fmla="val -100645"/>
              <a:gd name="adj2" fmla="val -11790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 new community library box.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59E1C34-082F-46F9-A6BA-7CC28BE99C40}"/>
              </a:ext>
            </a:extLst>
          </p:cNvPr>
          <p:cNvGrpSpPr/>
          <p:nvPr/>
        </p:nvGrpSpPr>
        <p:grpSpPr>
          <a:xfrm>
            <a:off x="3679870" y="1405021"/>
            <a:ext cx="4623282" cy="3111540"/>
            <a:chOff x="1554479" y="3677465"/>
            <a:chExt cx="3691038" cy="2379828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D2518E9-1696-49E2-B859-030976FDF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287"/>
            <a:stretch/>
          </p:blipFill>
          <p:spPr>
            <a:xfrm>
              <a:off x="1554479" y="3677465"/>
              <a:ext cx="1810513" cy="237982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35D99A2-0BC2-4E2C-AFFF-102D6BBFC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4992" y="3729039"/>
              <a:ext cx="1880525" cy="2328254"/>
            </a:xfrm>
            <a:prstGeom prst="rect">
              <a:avLst/>
            </a:prstGeom>
          </p:spPr>
        </p:pic>
      </p:grp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FC01E9D3-E7D7-4F0A-9A8F-381A20B3C568}"/>
              </a:ext>
            </a:extLst>
          </p:cNvPr>
          <p:cNvSpPr/>
          <p:nvPr/>
        </p:nvSpPr>
        <p:spPr>
          <a:xfrm>
            <a:off x="823287" y="3983286"/>
            <a:ext cx="2338292" cy="841066"/>
          </a:xfrm>
          <a:prstGeom prst="wedgeRoundRectCallout">
            <a:avLst>
              <a:gd name="adj1" fmla="val -68796"/>
              <a:gd name="adj2" fmla="val -11902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Another community honouring keyworkers with 30 effigies 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A86B872-38EF-416C-A917-16A1AE7610EF}"/>
              </a:ext>
            </a:extLst>
          </p:cNvPr>
          <p:cNvGrpSpPr/>
          <p:nvPr/>
        </p:nvGrpSpPr>
        <p:grpSpPr>
          <a:xfrm>
            <a:off x="3680147" y="1484852"/>
            <a:ext cx="4667631" cy="3030782"/>
            <a:chOff x="4901366" y="3222695"/>
            <a:chExt cx="3922782" cy="2430419"/>
          </a:xfrm>
        </p:grpSpPr>
        <p:pic>
          <p:nvPicPr>
            <p:cNvPr id="54" name="Picture 10" descr="The Sun on Twitter: &quot;Tomorrow's Front Page: Call for 250,000 NHS ...">
              <a:extLst>
                <a:ext uri="{FF2B5EF4-FFF2-40B4-BE49-F238E27FC236}">
                  <a16:creationId xmlns:a16="http://schemas.microsoft.com/office/drawing/2014/main" id="{74065C6E-51A0-4672-9261-47E45450D3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366" y="3222695"/>
              <a:ext cx="1911673" cy="243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2" descr="Russell Myers on Twitter: &quot;Thursday's Daily Mirror: An Army Of ...">
              <a:extLst>
                <a:ext uri="{FF2B5EF4-FFF2-40B4-BE49-F238E27FC236}">
                  <a16:creationId xmlns:a16="http://schemas.microsoft.com/office/drawing/2014/main" id="{EE35CE51-DCD2-42FE-94C9-4CBCE71A93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41802" y="3222695"/>
              <a:ext cx="1982346" cy="243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F85896BD-1F96-47E5-AB48-F48E0D93A9F9}"/>
              </a:ext>
            </a:extLst>
          </p:cNvPr>
          <p:cNvSpPr/>
          <p:nvPr/>
        </p:nvSpPr>
        <p:spPr>
          <a:xfrm>
            <a:off x="838956" y="3967652"/>
            <a:ext cx="1731855" cy="841066"/>
          </a:xfrm>
          <a:prstGeom prst="wedgeRoundRectCallout">
            <a:avLst>
              <a:gd name="adj1" fmla="val -76416"/>
              <a:gd name="adj2" fmla="val -1167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To 1 million NHS volunteers.</a:t>
            </a: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6E26FD0D-6C9C-490C-9F4B-C4F6CCB81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5673" y="1441904"/>
            <a:ext cx="4701734" cy="307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89A2C7-815E-439B-A471-6675FC91DE4F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35" y="1444161"/>
            <a:ext cx="4706520" cy="307265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E1A5238-C3E0-4039-BF3C-6475B4A3674B}"/>
              </a:ext>
            </a:extLst>
          </p:cNvPr>
          <p:cNvGrpSpPr/>
          <p:nvPr/>
        </p:nvGrpSpPr>
        <p:grpSpPr>
          <a:xfrm>
            <a:off x="6857471" y="4606357"/>
            <a:ext cx="2120699" cy="1116629"/>
            <a:chOff x="1055831" y="3751520"/>
            <a:chExt cx="2120699" cy="1116629"/>
          </a:xfrm>
        </p:grpSpPr>
        <p:sp>
          <p:nvSpPr>
            <p:cNvPr id="52" name="Rounded Rectangle 11">
              <a:extLst>
                <a:ext uri="{FF2B5EF4-FFF2-40B4-BE49-F238E27FC236}">
                  <a16:creationId xmlns:a16="http://schemas.microsoft.com/office/drawing/2014/main" id="{5D2DA768-E9B1-4D83-9088-F4CEC771F3EF}"/>
                </a:ext>
              </a:extLst>
            </p:cNvPr>
            <p:cNvSpPr/>
            <p:nvPr/>
          </p:nvSpPr>
          <p:spPr>
            <a:xfrm rot="21032332">
              <a:off x="1085746" y="3751520"/>
              <a:ext cx="2090784" cy="11166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6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" dirty="0">
                  <a:solidFill>
                    <a:srgbClr val="00B050"/>
                  </a:solidFill>
                  <a:latin typeface="+mj-lt"/>
                </a:rPr>
                <a:t>#</a:t>
              </a:r>
              <a:r>
                <a:rPr lang="en-GB" sz="2000" dirty="0">
                  <a:solidFill>
                    <a:srgbClr val="00B050"/>
                  </a:solidFill>
                  <a:latin typeface="+mj-lt"/>
                </a:rPr>
                <a:t>5. Practice kindness. </a:t>
              </a:r>
              <a:endParaRPr lang="en-GB" dirty="0">
                <a:solidFill>
                  <a:srgbClr val="00B050"/>
                </a:solidFill>
                <a:latin typeface="+mj-lt"/>
              </a:endParaRPr>
            </a:p>
          </p:txBody>
        </p:sp>
        <p:pic>
          <p:nvPicPr>
            <p:cNvPr id="55" name="Picture 46" descr="Mental Health Awareness Week - Support Campaign | Twibbon">
              <a:extLst>
                <a:ext uri="{FF2B5EF4-FFF2-40B4-BE49-F238E27FC236}">
                  <a16:creationId xmlns:a16="http://schemas.microsoft.com/office/drawing/2014/main" id="{9FB05E7B-14F3-4A35-A7D2-B0592E3619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62822" flipH="1">
              <a:off x="1055831" y="4059133"/>
              <a:ext cx="569198" cy="631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6" descr="Mental Health Awareness Week - Support Campaign | Twibbon">
              <a:extLst>
                <a:ext uri="{FF2B5EF4-FFF2-40B4-BE49-F238E27FC236}">
                  <a16:creationId xmlns:a16="http://schemas.microsoft.com/office/drawing/2014/main" id="{7B25908D-AA0A-4722-9872-318F1DFC7E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982702" flipH="1">
              <a:off x="2592685" y="3815156"/>
              <a:ext cx="569198" cy="631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56" descr="A person in a dark room&#10;&#10;Description automatically generated">
            <a:extLst>
              <a:ext uri="{FF2B5EF4-FFF2-40B4-BE49-F238E27FC236}">
                <a16:creationId xmlns:a16="http://schemas.microsoft.com/office/drawing/2014/main" id="{F6BFBF2D-4ECB-45AA-9AFB-E6FC6AA476F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067" y="3973079"/>
            <a:ext cx="1877838" cy="216681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0BA024C-EE91-4CB7-8724-C68610DCE8FA}"/>
              </a:ext>
            </a:extLst>
          </p:cNvPr>
          <p:cNvSpPr/>
          <p:nvPr/>
        </p:nvSpPr>
        <p:spPr>
          <a:xfrm>
            <a:off x="1351122" y="4977191"/>
            <a:ext cx="5351024" cy="841066"/>
          </a:xfrm>
          <a:prstGeom prst="wedgeRoundRectCallout">
            <a:avLst>
              <a:gd name="adj1" fmla="val 70931"/>
              <a:gd name="adj2" fmla="val -11688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People are coming together to sing on balconies or clap keyworkers. Others are setting up groups offering support to the vulnerable, like collecting shopping, etc. </a:t>
            </a:r>
          </a:p>
        </p:txBody>
      </p:sp>
      <p:pic>
        <p:nvPicPr>
          <p:cNvPr id="61" name="Picture 60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B872F3-75A2-412D-BFE8-2D6CB9863537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5369" y="4207296"/>
            <a:ext cx="2951829" cy="1953507"/>
          </a:xfrm>
          <a:prstGeom prst="rect">
            <a:avLst/>
          </a:prstGeom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FBD71E91-9FDC-4B5F-B5B8-9A6A20C100E1}"/>
              </a:ext>
            </a:extLst>
          </p:cNvPr>
          <p:cNvSpPr/>
          <p:nvPr/>
        </p:nvSpPr>
        <p:spPr>
          <a:xfrm>
            <a:off x="2499537" y="5184050"/>
            <a:ext cx="3157462" cy="629517"/>
          </a:xfrm>
          <a:prstGeom prst="wedgeRoundRectCallout">
            <a:avLst>
              <a:gd name="adj1" fmla="val -80900"/>
              <a:gd name="adj2" fmla="val -7582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Helping other people can make you and them feel better.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679D654-65FF-4C37-B382-C25E6143481D}"/>
              </a:ext>
            </a:extLst>
          </p:cNvPr>
          <p:cNvSpPr/>
          <p:nvPr/>
        </p:nvSpPr>
        <p:spPr>
          <a:xfrm>
            <a:off x="1545006" y="2611857"/>
            <a:ext cx="1917788" cy="1146572"/>
          </a:xfrm>
          <a:prstGeom prst="wedgeRoundRectCallout">
            <a:avLst>
              <a:gd name="adj1" fmla="val -112855"/>
              <a:gd name="adj2" fmla="val 1544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Finally, see </a:t>
            </a:r>
            <a:r>
              <a:rPr lang="en-GB" dirty="0">
                <a:solidFill>
                  <a:schemeClr val="tx1"/>
                </a:solidFill>
                <a:latin typeface="+mj-lt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for news report about acts of ‘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coronakindness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’ </a:t>
            </a:r>
          </a:p>
        </p:txBody>
      </p:sp>
    </p:spTree>
    <p:extLst>
      <p:ext uri="{BB962C8B-B14F-4D97-AF65-F5344CB8AC3E}">
        <p14:creationId xmlns:p14="http://schemas.microsoft.com/office/powerpoint/2010/main" val="290816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  <p:bldP spid="41" grpId="0" animBg="1"/>
      <p:bldP spid="41" grpId="1" animBg="1"/>
      <p:bldP spid="50" grpId="0" animBg="1"/>
      <p:bldP spid="50" grpId="1" animBg="1"/>
      <p:bldP spid="59" grpId="0" animBg="1"/>
      <p:bldP spid="59" grpId="1" animBg="1"/>
      <p:bldP spid="6" grpId="0" animBg="1"/>
      <p:bldP spid="6" grpId="1" animBg="1"/>
      <p:bldP spid="6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63088</TotalTime>
  <Words>1448</Words>
  <Application>Microsoft Office PowerPoint</Application>
  <PresentationFormat>On-screen Show (4:3)</PresentationFormat>
  <Paragraphs>293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SMSC4SCHOOLS.co.uk</dc:creator>
  <cp:lastModifiedBy>Richard Brock (smsc4schools.co.uk)</cp:lastModifiedBy>
  <cp:revision>2467</cp:revision>
  <dcterms:created xsi:type="dcterms:W3CDTF">2015-05-25T16:34:56Z</dcterms:created>
  <dcterms:modified xsi:type="dcterms:W3CDTF">2020-05-07T12:11:48Z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16932706</vt:lpwstr>
  </property>
  <property fmtid="{D5CDD505-2E9C-101B-9397-08002B2CF9AE}" pid="3" name="NXPowerLiteSettings">
    <vt:lpwstr>F5000400038000</vt:lpwstr>
  </property>
  <property fmtid="{D5CDD505-2E9C-101B-9397-08002B2CF9AE}" pid="4" name="NXPowerLiteVersion">
    <vt:lpwstr>D7.0.0</vt:lpwstr>
  </property>
</Properties>
</file>