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676" r:id="rId2"/>
    <p:sldId id="2660" r:id="rId3"/>
    <p:sldId id="2689" r:id="rId4"/>
    <p:sldId id="2687" r:id="rId5"/>
    <p:sldId id="2691" r:id="rId6"/>
    <p:sldId id="2636" r:id="rId7"/>
    <p:sldId id="2693" r:id="rId8"/>
    <p:sldId id="2692" r:id="rId9"/>
  </p:sldIdLst>
  <p:sldSz cx="9144000" cy="6858000" type="screen4x3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" initials="rb" lastIdx="1" clrIdx="0">
    <p:extLst>
      <p:ext uri="{19B8F6BF-5375-455C-9EA6-DF929625EA0E}">
        <p15:presenceInfo xmlns:p15="http://schemas.microsoft.com/office/powerpoint/2012/main" userId="7447919367b5cfdc" providerId="Windows Live"/>
      </p:ext>
    </p:extLst>
  </p:cmAuthor>
  <p:cmAuthor id="2" name="Richard" initials="R" lastIdx="1" clrIdx="1">
    <p:extLst>
      <p:ext uri="{19B8F6BF-5375-455C-9EA6-DF929625EA0E}">
        <p15:presenceInfo xmlns:p15="http://schemas.microsoft.com/office/powerpoint/2012/main" userId="Richard" providerId="None"/>
      </p:ext>
    </p:extLst>
  </p:cmAuthor>
  <p:cmAuthor id="3" name="Richard Brock (smsc4schools.co.uk)" initials="RB(" lastIdx="1" clrIdx="2">
    <p:extLst>
      <p:ext uri="{19B8F6BF-5375-455C-9EA6-DF929625EA0E}">
        <p15:presenceInfo xmlns:p15="http://schemas.microsoft.com/office/powerpoint/2012/main" userId="S::admin@smsc4schools.co.uk::f6f22c57-3cf3-42eb-ac54-1818cc724c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99FF"/>
    <a:srgbClr val="FF66CC"/>
    <a:srgbClr val="808080"/>
    <a:srgbClr val="008000"/>
    <a:srgbClr val="D60093"/>
    <a:srgbClr val="0033CC"/>
    <a:srgbClr val="FFFF66"/>
    <a:srgbClr val="5F5F5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2022" autoAdjust="0"/>
  </p:normalViewPr>
  <p:slideViewPr>
    <p:cSldViewPr snapToGrid="0">
      <p:cViewPr varScale="1">
        <p:scale>
          <a:sx n="105" d="100"/>
          <a:sy n="105" d="100"/>
        </p:scale>
        <p:origin x="94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4" y="1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F074A-B484-4894-9183-131E9E29022B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9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4" y="9177339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92A87-1037-427E-99BC-DBEDF77EB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1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1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45C060E2-E3B4-4623-AF56-51DE21AC21B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6825" y="1208088"/>
            <a:ext cx="4348163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649610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76773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9176773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000FADE5-4148-40EA-B4EB-1F656574B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7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-mind.com/sense-of-belonging-happy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6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5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5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16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https://www.learning-mind.com/sense-of-belonging-happy/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9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19D2-71FD-4472-9A14-4E502C160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7FE1C-2D43-44B6-BAD0-5D225D7D6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ACC3B-B4B3-40C2-9D82-729A6AA0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14585-CB38-476D-8D2B-90307A15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7DB75-64DE-440B-8B94-E414F1EA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9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11B6-D562-4493-BB40-BD8BE235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A73A5-87EB-4146-A065-CCBCD9B0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53C6-01BF-4187-B9E6-A160272F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6810-DD65-4FCF-8AF3-BA01DE39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31D6-19D7-4E5D-B049-E0B09C83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9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C28B04-CE1C-41C3-92F4-7F455C370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14047-0B2D-4CB9-BE03-E331F1087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908B7-8106-4414-BC76-710142D6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28672-019C-40C5-80BA-693C46D1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D7BE3-4AB2-4622-A09F-A57437DF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1158-DCD2-40E7-834D-4FA242AE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E466-DD86-43F0-8FD4-5909AAED5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FF280-1D7C-4A94-AC63-C73FE4AB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6296-D83A-4D79-A86A-6771E4F8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0207-613E-4BE9-AEF3-B644D68F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F92D3-AC68-4025-B8F9-248CF4253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2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12EA8-9EBD-4AE4-A5DD-9B707B9C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A7205-67D8-48BC-B105-8C5C10805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6D76C-23FB-48DC-ABC2-930F522D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ED014-0B1F-4AC2-A1A5-BD67FD15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B129-4FEA-448C-8608-9CE8E62B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8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4E25-7A91-41AD-AD2B-EB0F7837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698F-21D1-4492-914B-59CCC4880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0BF7F-03F8-4423-B143-E0E2CACD3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3E8A-A212-44EF-82D0-387410E6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5EC1C-D47A-41D9-AB9F-226F91E0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E04CD-A211-4C2B-8CF7-AB4D16A7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4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440D-D392-401D-B530-41794033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7875D-D848-4AE5-B992-9A0EA73E0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A0DEF-E491-4C12-9067-64BD5A252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50D8E-927F-4B8A-BEAA-A0D1AAA27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9F274-5D17-43C6-BCD6-165E9484D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C1EE7-2178-48DA-A70E-0AA0EE62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0FF0B-6DBF-453D-8452-BBDC858B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22AF0-3983-4FCC-BD66-5942FE41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F06F-B700-49D3-8B47-AADB3ACD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6B18D-AF5C-4F75-BD2F-17EB2897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59B2A-C73C-420D-9EEC-2479AA58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F62D0-E896-411E-8E14-6C4E04F2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F7623-E785-413C-8901-A29F50F7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510A09-D49D-43B4-9E61-9310809C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09E1E-227D-4A15-ADF2-51925DCE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2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7C6D-4514-47BB-95A6-32029E47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5F4C2-C218-4029-8937-E15291325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FBFDE-D1AE-49C0-B225-48F13A470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E8502-3248-466F-8F96-7A50A050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87A66-7471-4F55-9172-CCB4129F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D688F-04C4-4B43-83BC-9CCA3E74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654A-3669-4754-B5A0-F517E691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3A3EB-93E9-452B-BEB9-07B508164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8843-D8D8-46EF-ACD3-885BF80E5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6D772-4C3C-4F9E-9BCA-A8493661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6BF89-626B-48E6-A958-EDF47116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45821-72B3-4489-8252-A1276DCD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4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78BBC-E6C1-4B87-99D3-B272D037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B6284-589A-4E2C-8FF9-C2E2547A9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9438C-DD5A-467F-B595-50465449C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4FC-9187-4271-A80C-8F707C8182C4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ECF78-A925-4496-B5AB-B3361D71C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9B3E-771E-4D6F-9481-1B83D5C89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4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5.gif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image" Target="../media/image3.png"/><Relationship Id="rId12" Type="http://schemas.openxmlformats.org/officeDocument/2006/relationships/image" Target="../media/image22.jpeg"/><Relationship Id="rId17" Type="http://schemas.openxmlformats.org/officeDocument/2006/relationships/image" Target="../media/image27.gif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21.jpeg"/><Relationship Id="rId5" Type="http://schemas.openxmlformats.org/officeDocument/2006/relationships/image" Target="../media/image4.png"/><Relationship Id="rId15" Type="http://schemas.openxmlformats.org/officeDocument/2006/relationships/image" Target="../media/image25.jpeg"/><Relationship Id="rId23" Type="http://schemas.openxmlformats.org/officeDocument/2006/relationships/image" Target="../media/image15.gif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4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7.gif"/><Relationship Id="rId5" Type="http://schemas.openxmlformats.org/officeDocument/2006/relationships/image" Target="../media/image3.png"/><Relationship Id="rId10" Type="http://schemas.openxmlformats.org/officeDocument/2006/relationships/image" Target="../media/image36.gif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9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CB9B9B-DF8C-45C2-A5FE-13108BFD9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379" y="6025590"/>
            <a:ext cx="6149901" cy="1024984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256CCB-E3F7-4E66-B306-AA705B0A4197}"/>
              </a:ext>
            </a:extLst>
          </p:cNvPr>
          <p:cNvSpPr/>
          <p:nvPr/>
        </p:nvSpPr>
        <p:spPr>
          <a:xfrm>
            <a:off x="473110" y="1621894"/>
            <a:ext cx="3221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“A deep sense of love and belonging is our universal need.”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GB" sz="140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400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Brene</a:t>
            </a:r>
            <a:r>
              <a:rPr lang="en-GB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Brown (b.1965)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4299D-DCEB-4FD9-94A2-5B6D5B0CFAE2}"/>
              </a:ext>
            </a:extLst>
          </p:cNvPr>
          <p:cNvSpPr/>
          <p:nvPr/>
        </p:nvSpPr>
        <p:spPr>
          <a:xfrm>
            <a:off x="381670" y="332670"/>
            <a:ext cx="5269321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</a:t>
            </a:r>
            <a:endParaRPr lang="en-GB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9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2397112E-C8F6-44DF-973B-7360B92D01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483">
            <a:off x="3102547" y="1318248"/>
            <a:ext cx="1480341" cy="19291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D934A90-5022-416E-924F-12B539DFF8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5" y="8669"/>
            <a:ext cx="744718" cy="6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4EF365D9-909B-4DB6-BAF3-B384A673EB8C}"/>
              </a:ext>
            </a:extLst>
          </p:cNvPr>
          <p:cNvSpPr/>
          <p:nvPr/>
        </p:nvSpPr>
        <p:spPr>
          <a:xfrm>
            <a:off x="3849624" y="408556"/>
            <a:ext cx="4352545" cy="555120"/>
          </a:xfrm>
          <a:prstGeom prst="wedgeRoundRectCallout">
            <a:avLst>
              <a:gd name="adj1" fmla="val 58271"/>
              <a:gd name="adj2" fmla="val -4047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desire we have for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belonging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reaches far back into our evolutionary, ancestral past...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74" y="962158"/>
            <a:ext cx="4570052" cy="3908579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7961DA3A-83D5-4F40-9A77-6A19C8123DEF}"/>
              </a:ext>
            </a:extLst>
          </p:cNvPr>
          <p:cNvSpPr/>
          <p:nvPr/>
        </p:nvSpPr>
        <p:spPr>
          <a:xfrm>
            <a:off x="54667" y="1958191"/>
            <a:ext cx="345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latin typeface="+mj-lt"/>
              </a:rPr>
              <a:t>Etymology: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Old English: </a:t>
            </a:r>
            <a:r>
              <a:rPr lang="en-GB" sz="1400" i="1" dirty="0" err="1">
                <a:latin typeface="+mj-lt"/>
              </a:rPr>
              <a:t>langian</a:t>
            </a:r>
            <a:r>
              <a:rPr lang="en-GB" sz="1400" dirty="0">
                <a:latin typeface="+mj-lt"/>
              </a:rPr>
              <a:t> </a:t>
            </a:r>
            <a:endParaRPr lang="en-GB" sz="1400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‘ to desire’ or ‘to reach for something.’</a:t>
            </a:r>
            <a:r>
              <a:rPr lang="en-GB" sz="1400" i="1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CBF787D-B577-4784-AFFF-3467DC487A46}"/>
              </a:ext>
            </a:extLst>
          </p:cNvPr>
          <p:cNvSpPr/>
          <p:nvPr/>
        </p:nvSpPr>
        <p:spPr>
          <a:xfrm>
            <a:off x="66032" y="111311"/>
            <a:ext cx="5269321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</a:t>
            </a:r>
            <a:endParaRPr lang="en-GB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8EAC1B-38A7-4E27-98E7-B529BFAA8BDB}"/>
              </a:ext>
            </a:extLst>
          </p:cNvPr>
          <p:cNvSpPr/>
          <p:nvPr/>
        </p:nvSpPr>
        <p:spPr>
          <a:xfrm>
            <a:off x="-18350" y="1165818"/>
            <a:ext cx="3677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Being comfortable and happy in a place, situation or with people.</a:t>
            </a:r>
          </a:p>
        </p:txBody>
      </p:sp>
      <p:pic>
        <p:nvPicPr>
          <p:cNvPr id="9" name="Picture 8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1114F6E1-5F2B-469C-BF53-05A2CB1C88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183" y="4187951"/>
            <a:ext cx="1480341" cy="192919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6C5E624-C7E9-4F53-9FE3-2122A8CC42DB}"/>
              </a:ext>
            </a:extLst>
          </p:cNvPr>
          <p:cNvSpPr/>
          <p:nvPr/>
        </p:nvSpPr>
        <p:spPr>
          <a:xfrm>
            <a:off x="4060624" y="4987260"/>
            <a:ext cx="3475270" cy="749850"/>
          </a:xfrm>
          <a:prstGeom prst="wedgeRoundRectCallout">
            <a:avLst>
              <a:gd name="adj1" fmla="val 72063"/>
              <a:gd name="adj2" fmla="val -608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…when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belonging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to a clan or tribe meant food, safety and survival.</a:t>
            </a:r>
          </a:p>
        </p:txBody>
      </p:sp>
      <p:pic>
        <p:nvPicPr>
          <p:cNvPr id="3080" name="Picture 8" descr="Evolution GIF - Find &amp; Share on GIPHY">
            <a:extLst>
              <a:ext uri="{FF2B5EF4-FFF2-40B4-BE49-F238E27FC236}">
                <a16:creationId xmlns:a16="http://schemas.microsoft.com/office/drawing/2014/main" id="{B1787054-CD8F-470F-B739-AFF3D14A0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624" y="1432070"/>
            <a:ext cx="4331256" cy="30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A43F3E4-7C88-4B71-A3A1-836FBE7DC027}"/>
              </a:ext>
            </a:extLst>
          </p:cNvPr>
          <p:cNvSpPr/>
          <p:nvPr/>
        </p:nvSpPr>
        <p:spPr>
          <a:xfrm>
            <a:off x="3751980" y="392049"/>
            <a:ext cx="4495748" cy="601276"/>
          </a:xfrm>
          <a:prstGeom prst="wedgeRoundRectCallout">
            <a:avLst>
              <a:gd name="adj1" fmla="val 57475"/>
              <a:gd name="adj2" fmla="val -4281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Today we think of ourselves as less dependent on others for our food, safety and survival. </a:t>
            </a:r>
          </a:p>
        </p:txBody>
      </p:sp>
      <p:pic>
        <p:nvPicPr>
          <p:cNvPr id="3096" name="Picture 24" descr="Hammer Floor GIF by VPRO - Find &amp; Share on GIPHY">
            <a:extLst>
              <a:ext uri="{FF2B5EF4-FFF2-40B4-BE49-F238E27FC236}">
                <a16:creationId xmlns:a16="http://schemas.microsoft.com/office/drawing/2014/main" id="{379AB957-9878-420D-8CDC-A8E87832B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732" y="1455141"/>
            <a:ext cx="4360336" cy="30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volution">
            <a:extLst>
              <a:ext uri="{FF2B5EF4-FFF2-40B4-BE49-F238E27FC236}">
                <a16:creationId xmlns:a16="http://schemas.microsoft.com/office/drawing/2014/main" id="{0BF03621-0883-4132-B150-E897A7BC3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4732" y="1442703"/>
            <a:ext cx="4350244" cy="303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29DE82AD-670F-4BD7-9010-0DDD4C96909F}"/>
              </a:ext>
            </a:extLst>
          </p:cNvPr>
          <p:cNvSpPr/>
          <p:nvPr/>
        </p:nvSpPr>
        <p:spPr>
          <a:xfrm>
            <a:off x="3849624" y="2052014"/>
            <a:ext cx="893839" cy="475279"/>
          </a:xfrm>
          <a:prstGeom prst="cloudCallout">
            <a:avLst>
              <a:gd name="adj1" fmla="val 9452"/>
              <a:gd name="adj2" fmla="val 59583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He’s</a:t>
            </a:r>
          </a:p>
        </p:txBody>
      </p:sp>
      <p:sp>
        <p:nvSpPr>
          <p:cNvPr id="64" name="Thought Bubble: Cloud 63">
            <a:extLst>
              <a:ext uri="{FF2B5EF4-FFF2-40B4-BE49-F238E27FC236}">
                <a16:creationId xmlns:a16="http://schemas.microsoft.com/office/drawing/2014/main" id="{6C1E18FA-2DBE-4222-B2AF-47E03245FF32}"/>
              </a:ext>
            </a:extLst>
          </p:cNvPr>
          <p:cNvSpPr/>
          <p:nvPr/>
        </p:nvSpPr>
        <p:spPr>
          <a:xfrm>
            <a:off x="4506821" y="1571162"/>
            <a:ext cx="942746" cy="521883"/>
          </a:xfrm>
          <a:prstGeom prst="cloudCallout">
            <a:avLst>
              <a:gd name="adj1" fmla="val 10452"/>
              <a:gd name="adj2" fmla="val 110160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such</a:t>
            </a:r>
          </a:p>
        </p:txBody>
      </p:sp>
      <p:sp>
        <p:nvSpPr>
          <p:cNvPr id="65" name="Thought Bubble: Cloud 64">
            <a:extLst>
              <a:ext uri="{FF2B5EF4-FFF2-40B4-BE49-F238E27FC236}">
                <a16:creationId xmlns:a16="http://schemas.microsoft.com/office/drawing/2014/main" id="{557B517B-3CC5-4BA7-B651-BCCAD01AFB30}"/>
              </a:ext>
            </a:extLst>
          </p:cNvPr>
          <p:cNvSpPr/>
          <p:nvPr/>
        </p:nvSpPr>
        <p:spPr>
          <a:xfrm>
            <a:off x="5474811" y="1623997"/>
            <a:ext cx="683873" cy="488184"/>
          </a:xfrm>
          <a:prstGeom prst="cloudCallout">
            <a:avLst>
              <a:gd name="adj1" fmla="val -197"/>
              <a:gd name="adj2" fmla="val 57652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an</a:t>
            </a:r>
          </a:p>
        </p:txBody>
      </p:sp>
      <p:sp>
        <p:nvSpPr>
          <p:cNvPr id="68" name="Thought Bubble: Cloud 67">
            <a:extLst>
              <a:ext uri="{FF2B5EF4-FFF2-40B4-BE49-F238E27FC236}">
                <a16:creationId xmlns:a16="http://schemas.microsoft.com/office/drawing/2014/main" id="{E4B83DD1-C4D8-4A95-B5CD-48B43742CCCE}"/>
              </a:ext>
            </a:extLst>
          </p:cNvPr>
          <p:cNvSpPr/>
          <p:nvPr/>
        </p:nvSpPr>
        <p:spPr>
          <a:xfrm>
            <a:off x="6176013" y="1488269"/>
            <a:ext cx="1808490" cy="379976"/>
          </a:xfrm>
          <a:prstGeom prst="cloudCallout">
            <a:avLst>
              <a:gd name="adj1" fmla="val -26488"/>
              <a:gd name="adj2" fmla="val 91834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Individual!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C87D496-D1E9-43A1-B71B-CCCE9FE02169}"/>
              </a:ext>
            </a:extLst>
          </p:cNvPr>
          <p:cNvSpPr/>
          <p:nvPr/>
        </p:nvSpPr>
        <p:spPr>
          <a:xfrm>
            <a:off x="7703785" y="2586486"/>
            <a:ext cx="1430789" cy="823998"/>
          </a:xfrm>
          <a:prstGeom prst="wedgeRoundRectCallout">
            <a:avLst>
              <a:gd name="adj1" fmla="val -74066"/>
              <a:gd name="adj2" fmla="val -967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It’s all about the selfie i.e. ‘me!’</a:t>
            </a:r>
          </a:p>
        </p:txBody>
      </p:sp>
      <p:pic>
        <p:nvPicPr>
          <p:cNvPr id="24" name="Picture 23" descr="A picture containing person, man, cake, holding&#10;&#10;Description automatically generated">
            <a:extLst>
              <a:ext uri="{FF2B5EF4-FFF2-40B4-BE49-F238E27FC236}">
                <a16:creationId xmlns:a16="http://schemas.microsoft.com/office/drawing/2014/main" id="{54F1B7BE-0D68-4327-849D-4F3D9EE4F09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3446110"/>
            <a:ext cx="9144000" cy="2686771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287223" y="3111806"/>
            <a:ext cx="3385478" cy="856564"/>
          </a:xfrm>
          <a:prstGeom prst="wedgeRoundRectCallout">
            <a:avLst>
              <a:gd name="adj1" fmla="val -35286"/>
              <a:gd name="adj2" fmla="val 11899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Name 10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keyworkers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that people rely on for their food, safety and survival, during the lockdown.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3D77076-5732-4995-BD86-854431276316}"/>
              </a:ext>
            </a:extLst>
          </p:cNvPr>
          <p:cNvSpPr/>
          <p:nvPr/>
        </p:nvSpPr>
        <p:spPr>
          <a:xfrm>
            <a:off x="29423" y="2052014"/>
            <a:ext cx="3141020" cy="882757"/>
          </a:xfrm>
          <a:prstGeom prst="wedgeRoundRectCallout">
            <a:avLst>
              <a:gd name="adj1" fmla="val 62109"/>
              <a:gd name="adj2" fmla="val -3320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Although, as recent events remind us, there are times we still rely on our clan or tribe.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F600AE-4ABD-4EEC-90F3-200A594D6B93}"/>
              </a:ext>
            </a:extLst>
          </p:cNvPr>
          <p:cNvGrpSpPr/>
          <p:nvPr/>
        </p:nvGrpSpPr>
        <p:grpSpPr>
          <a:xfrm rot="21120914">
            <a:off x="456740" y="242769"/>
            <a:ext cx="2493687" cy="1457326"/>
            <a:chOff x="6564512" y="4801860"/>
            <a:chExt cx="2493687" cy="145732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D0CD0F-4B00-421B-8FCA-B9C36E407D34}"/>
                </a:ext>
              </a:extLst>
            </p:cNvPr>
            <p:cNvGrpSpPr/>
            <p:nvPr/>
          </p:nvGrpSpPr>
          <p:grpSpPr>
            <a:xfrm rot="877270">
              <a:off x="6564512" y="4801860"/>
              <a:ext cx="2493687" cy="1457326"/>
              <a:chOff x="100215" y="4233194"/>
              <a:chExt cx="2634047" cy="161003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7E62C0E-1B81-4239-9119-77E981AA748D}"/>
                  </a:ext>
                </a:extLst>
              </p:cNvPr>
              <p:cNvGrpSpPr/>
              <p:nvPr/>
            </p:nvGrpSpPr>
            <p:grpSpPr>
              <a:xfrm rot="22761">
                <a:off x="100215" y="4435289"/>
                <a:ext cx="2634047" cy="1407935"/>
                <a:chOff x="288517" y="2393543"/>
                <a:chExt cx="3163504" cy="1576202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0093233-9711-4504-AD5F-18D79763A719}"/>
                    </a:ext>
                  </a:extLst>
                </p:cNvPr>
                <p:cNvGrpSpPr/>
                <p:nvPr/>
              </p:nvGrpSpPr>
              <p:grpSpPr>
                <a:xfrm rot="21413923">
                  <a:off x="288517" y="2393543"/>
                  <a:ext cx="3084759" cy="1576202"/>
                  <a:chOff x="-100100" y="4420839"/>
                  <a:chExt cx="2984125" cy="1210992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2A35F4A7-B9F5-423C-9D28-02BF102ED5F6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00100" y="4420839"/>
                    <a:ext cx="2984125" cy="1160624"/>
                    <a:chOff x="-54448" y="4355959"/>
                    <a:chExt cx="3334582" cy="1264765"/>
                  </a:xfrm>
                </p:grpSpPr>
                <p:sp>
                  <p:nvSpPr>
                    <p:cNvPr id="35" name="Rounded Rectangle 11">
                      <a:extLst>
                        <a:ext uri="{FF2B5EF4-FFF2-40B4-BE49-F238E27FC236}">
                          <a16:creationId xmlns:a16="http://schemas.microsoft.com/office/drawing/2014/main" id="{2DC571D6-A938-4B97-BD61-481B363C5446}"/>
                        </a:ext>
                      </a:extLst>
                    </p:cNvPr>
                    <p:cNvSpPr/>
                    <p:nvPr/>
                  </p:nvSpPr>
                  <p:spPr>
                    <a:xfrm rot="20955517">
                      <a:off x="114057" y="4355959"/>
                      <a:ext cx="3166077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200" dirty="0">
                          <a:solidFill>
                            <a:srgbClr val="00B050"/>
                          </a:solidFill>
                          <a:latin typeface="+mj-lt"/>
                        </a:rPr>
                        <a:t>Keyworker</a:t>
                      </a: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B264E92-CA78-42AA-A11A-96AD55FD709B}"/>
                        </a:ext>
                      </a:extLst>
                    </p:cNvPr>
                    <p:cNvSpPr txBox="1"/>
                    <p:nvPr/>
                  </p:nvSpPr>
                  <p:spPr>
                    <a:xfrm rot="19216717">
                      <a:off x="-54448" y="4528207"/>
                      <a:ext cx="1285428" cy="2991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5806C208-EEAC-4DD0-AC57-8D6C632296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208346" y="5063781"/>
                    <a:ext cx="442819" cy="5680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0F1CC2F-FEE1-44C0-9A8D-55C3C8385936}"/>
                    </a:ext>
                  </a:extLst>
                </p:cNvPr>
                <p:cNvSpPr/>
                <p:nvPr/>
              </p:nvSpPr>
              <p:spPr>
                <a:xfrm rot="20848648">
                  <a:off x="772742" y="2913123"/>
                  <a:ext cx="2679279" cy="380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+mj-lt"/>
                    </a:rPr>
                    <a:t>.</a:t>
                  </a:r>
                  <a:endParaRPr lang="en-GB" sz="1100" dirty="0">
                    <a:latin typeface="+mj-lt"/>
                  </a:endParaRP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E0CA7DE-D5D3-43C2-8768-C8DC59ACC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24434" y="4233194"/>
                <a:ext cx="439760" cy="5142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82F711-A968-4233-A800-68029CB0779B}"/>
                </a:ext>
              </a:extLst>
            </p:cNvPr>
            <p:cNvSpPr/>
            <p:nvPr/>
          </p:nvSpPr>
          <p:spPr>
            <a:xfrm rot="152779">
              <a:off x="7023588" y="5418527"/>
              <a:ext cx="200013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An employee who provides a service vital to society (in time of need). </a:t>
              </a:r>
              <a:endParaRPr lang="en-GB" sz="1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3" grpId="0" animBg="1"/>
      <p:bldP spid="3" grpId="1" animBg="1"/>
      <p:bldP spid="10" grpId="0" animBg="1"/>
      <p:bldP spid="18" grpId="0" animBg="1"/>
      <p:bldP spid="64" grpId="0" animBg="1"/>
      <p:bldP spid="65" grpId="0" animBg="1"/>
      <p:bldP spid="68" grpId="0" animBg="1"/>
      <p:bldP spid="21" grpId="0" animBg="1"/>
      <p:bldP spid="22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4C83366-EDDC-4496-B6CA-1DB3DCBDFDED}"/>
              </a:ext>
            </a:extLst>
          </p:cNvPr>
          <p:cNvSpPr/>
          <p:nvPr/>
        </p:nvSpPr>
        <p:spPr>
          <a:xfrm>
            <a:off x="54667" y="1958191"/>
            <a:ext cx="345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latin typeface="+mj-lt"/>
              </a:rPr>
              <a:t>Etymology: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Old English: </a:t>
            </a:r>
            <a:r>
              <a:rPr lang="en-GB" sz="1400" i="1" dirty="0" err="1">
                <a:latin typeface="+mj-lt"/>
              </a:rPr>
              <a:t>langian</a:t>
            </a:r>
            <a:r>
              <a:rPr lang="en-GB" sz="1400" dirty="0">
                <a:latin typeface="+mj-lt"/>
              </a:rPr>
              <a:t> </a:t>
            </a:r>
            <a:endParaRPr lang="en-GB" sz="1400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‘ to desire’ or ‘to reach for something.’</a:t>
            </a:r>
            <a:r>
              <a:rPr lang="en-GB" sz="1400" i="1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pic>
        <p:nvPicPr>
          <p:cNvPr id="42" name="Picture 41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441CC78D-A60B-445F-87F3-B2BD29C6AB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483">
            <a:off x="3105714" y="1409926"/>
            <a:ext cx="1480341" cy="19291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D934A90-5022-416E-924F-12B539DFF8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5" y="8669"/>
            <a:ext cx="744718" cy="6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74" y="962158"/>
            <a:ext cx="4570052" cy="390857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785616" y="347735"/>
            <a:ext cx="4425696" cy="672147"/>
          </a:xfrm>
          <a:prstGeom prst="wedgeRoundRectCallout">
            <a:avLst>
              <a:gd name="adj1" fmla="val 56734"/>
              <a:gd name="adj2" fmla="val -328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You may have heard the phrase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“having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(seeking or lacking)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a sense of belonging.”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69614C-7E78-47F2-AE9D-5F1DE8DD5EB7}"/>
              </a:ext>
            </a:extLst>
          </p:cNvPr>
          <p:cNvSpPr/>
          <p:nvPr/>
        </p:nvSpPr>
        <p:spPr>
          <a:xfrm>
            <a:off x="66032" y="111311"/>
            <a:ext cx="5269321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</a:t>
            </a:r>
            <a:endParaRPr lang="en-GB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7AEE92-804E-4F33-869D-7437A2EE2C4E}"/>
              </a:ext>
            </a:extLst>
          </p:cNvPr>
          <p:cNvSpPr/>
          <p:nvPr/>
        </p:nvSpPr>
        <p:spPr>
          <a:xfrm>
            <a:off x="195708" y="1896489"/>
            <a:ext cx="2779724" cy="627354"/>
          </a:xfrm>
          <a:prstGeom prst="wedgeRoundRectCallout">
            <a:avLst>
              <a:gd name="adj1" fmla="val 70164"/>
              <a:gd name="adj2" fmla="val 1070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exactly is it you are ‘sensing’ when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belonging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?’</a:t>
            </a:r>
          </a:p>
        </p:txBody>
      </p:sp>
      <p:sp>
        <p:nvSpPr>
          <p:cNvPr id="5" name="AutoShape 16" descr="Stalking Boy Meets World GIF">
            <a:extLst>
              <a:ext uri="{FF2B5EF4-FFF2-40B4-BE49-F238E27FC236}">
                <a16:creationId xmlns:a16="http://schemas.microsoft.com/office/drawing/2014/main" id="{378AA8C5-311F-489E-865F-E67E75553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0" descr="break up love GIF">
            <a:extLst>
              <a:ext uri="{FF2B5EF4-FFF2-40B4-BE49-F238E27FC236}">
                <a16:creationId xmlns:a16="http://schemas.microsoft.com/office/drawing/2014/main" id="{07A0BC36-49AB-4B2B-A6AF-E8734AD94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36" descr="It's always more fun to be on the same side of the glass as the penguins">
            <a:extLst>
              <a:ext uri="{FF2B5EF4-FFF2-40B4-BE49-F238E27FC236}">
                <a16:creationId xmlns:a16="http://schemas.microsoft.com/office/drawing/2014/main" id="{F6919E25-49D7-4AC2-9626-0C578E056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093F3-49C1-4613-AC05-4C97332D4818}"/>
              </a:ext>
            </a:extLst>
          </p:cNvPr>
          <p:cNvGrpSpPr/>
          <p:nvPr/>
        </p:nvGrpSpPr>
        <p:grpSpPr>
          <a:xfrm>
            <a:off x="3662622" y="1452753"/>
            <a:ext cx="4627304" cy="3452780"/>
            <a:chOff x="3632802" y="1500194"/>
            <a:chExt cx="4684556" cy="3427926"/>
          </a:xfrm>
        </p:grpSpPr>
        <p:pic>
          <p:nvPicPr>
            <p:cNvPr id="2086" name="Picture 38" descr="Group Hug Penguin GIF by BBC America - Find &amp; Share on GIPHY">
              <a:extLst>
                <a:ext uri="{FF2B5EF4-FFF2-40B4-BE49-F238E27FC236}">
                  <a16:creationId xmlns:a16="http://schemas.microsoft.com/office/drawing/2014/main" id="{19A019F5-C1DF-4AC0-84D6-B521184C26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210" y="1500194"/>
              <a:ext cx="4357669" cy="318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511D3B1-9D5B-4EBC-AEA6-522FA93A5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2802" y="4462373"/>
              <a:ext cx="4684556" cy="465747"/>
            </a:xfrm>
            <a:prstGeom prst="rect">
              <a:avLst/>
            </a:prstGeom>
          </p:spPr>
        </p:pic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7AD1603-9158-46D7-9066-88F0A32973BD}"/>
              </a:ext>
            </a:extLst>
          </p:cNvPr>
          <p:cNvSpPr/>
          <p:nvPr/>
        </p:nvSpPr>
        <p:spPr>
          <a:xfrm>
            <a:off x="1050036" y="5155153"/>
            <a:ext cx="7005828" cy="776428"/>
          </a:xfrm>
          <a:prstGeom prst="wedgeRoundRectCallout">
            <a:avLst>
              <a:gd name="adj1" fmla="val 2176"/>
              <a:gd name="adj2" fmla="val 2736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+mj-lt"/>
              </a:rPr>
              <a:t>Belonging 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is the important emotional need of feeling </a:t>
            </a:r>
            <a:r>
              <a:rPr lang="en-GB" b="1" dirty="0">
                <a:solidFill>
                  <a:schemeClr val="bg1"/>
                </a:solidFill>
                <a:latin typeface="+mj-lt"/>
              </a:rPr>
              <a:t>accepted, valued, supported, respected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and</a:t>
            </a:r>
            <a:r>
              <a:rPr lang="en-GB" b="1" dirty="0">
                <a:solidFill>
                  <a:schemeClr val="bg1"/>
                </a:solidFill>
                <a:latin typeface="+mj-lt"/>
              </a:rPr>
              <a:t> connected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, in places, situations or with people.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BBBC59-F4BA-4CB2-A1A8-19569C9677A4}"/>
              </a:ext>
            </a:extLst>
          </p:cNvPr>
          <p:cNvGrpSpPr/>
          <p:nvPr/>
        </p:nvGrpSpPr>
        <p:grpSpPr>
          <a:xfrm>
            <a:off x="985922" y="3044765"/>
            <a:ext cx="3178767" cy="2403844"/>
            <a:chOff x="985922" y="2962469"/>
            <a:chExt cx="3178767" cy="2403844"/>
          </a:xfrm>
        </p:grpSpPr>
        <p:pic>
          <p:nvPicPr>
            <p:cNvPr id="57" name="Picture 56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2A27B726-2D75-43FE-9A27-96B96017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911628" flipH="1">
              <a:off x="2800145" y="2913854"/>
              <a:ext cx="837982" cy="105490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DBDA2857-445A-4934-92F5-E06AC285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922" y="2962469"/>
              <a:ext cx="3178767" cy="2403844"/>
            </a:xfrm>
            <a:prstGeom prst="rect">
              <a:avLst/>
            </a:prstGeom>
          </p:spPr>
        </p:pic>
      </p:grp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15300A84-3D85-47FD-BB81-E50495D77B3E}"/>
              </a:ext>
            </a:extLst>
          </p:cNvPr>
          <p:cNvSpPr/>
          <p:nvPr/>
        </p:nvSpPr>
        <p:spPr>
          <a:xfrm>
            <a:off x="3785616" y="378668"/>
            <a:ext cx="4417699" cy="627354"/>
          </a:xfrm>
          <a:prstGeom prst="wedgeRoundRectCallout">
            <a:avLst>
              <a:gd name="adj1" fmla="val 56312"/>
              <a:gd name="adj2" fmla="val -3593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It is 3</a:t>
            </a:r>
            <a:r>
              <a:rPr lang="en-GB" baseline="30000" dirty="0">
                <a:solidFill>
                  <a:schemeClr val="bg1"/>
                </a:solidFill>
                <a:latin typeface="+mj-lt"/>
              </a:rPr>
              <a:t>rd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in the famous Hierarchy of Needs, of psychologist, Abraham Maslow (d.1970)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AF841997-CF78-41C7-B582-084AED967D20}"/>
              </a:ext>
            </a:extLst>
          </p:cNvPr>
          <p:cNvSpPr/>
          <p:nvPr/>
        </p:nvSpPr>
        <p:spPr>
          <a:xfrm>
            <a:off x="195708" y="2670473"/>
            <a:ext cx="2401543" cy="776427"/>
          </a:xfrm>
          <a:prstGeom prst="wedgeRoundRectCallout">
            <a:avLst>
              <a:gd name="adj1" fmla="val 64295"/>
              <a:gd name="adj2" fmla="val 6291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might we be feeling when we lack a ‘sense of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belonging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?’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C5D6B1A-9164-4D39-8813-C3A64BFFBF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07" y="1461993"/>
            <a:ext cx="4319572" cy="2974416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BD6E7ABE-475D-439F-BCC2-9CD8A542AA81}"/>
              </a:ext>
            </a:extLst>
          </p:cNvPr>
          <p:cNvSpPr/>
          <p:nvPr/>
        </p:nvSpPr>
        <p:spPr>
          <a:xfrm>
            <a:off x="854074" y="1892885"/>
            <a:ext cx="2121358" cy="627354"/>
          </a:xfrm>
          <a:prstGeom prst="wedgeRoundRectCallout">
            <a:avLst>
              <a:gd name="adj1" fmla="val 74043"/>
              <a:gd name="adj2" fmla="val 1070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Rejected, lonely, isolated… a weirdo?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E6BB44-A2EB-4F3C-AAC1-3846838851F9}"/>
              </a:ext>
            </a:extLst>
          </p:cNvPr>
          <p:cNvSpPr/>
          <p:nvPr/>
        </p:nvSpPr>
        <p:spPr>
          <a:xfrm>
            <a:off x="-18350" y="1165818"/>
            <a:ext cx="3677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Being comfortable and happy in a place, situation or with people.</a:t>
            </a:r>
          </a:p>
        </p:txBody>
      </p:sp>
      <p:pic>
        <p:nvPicPr>
          <p:cNvPr id="2" name="Belonging-Creep">
            <a:hlinkClick r:id="" action="ppaction://media"/>
            <a:extLst>
              <a:ext uri="{FF2B5EF4-FFF2-40B4-BE49-F238E27FC236}">
                <a16:creationId xmlns:a16="http://schemas.microsoft.com/office/drawing/2014/main" id="{7186B7CC-335E-41F3-A4F6-743A2C0E2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7107" y="3826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" grpId="0"/>
      <p:bldP spid="22" grpId="0" animBg="1"/>
      <p:bldP spid="4" grpId="0" animBg="1"/>
      <p:bldP spid="4" grpId="1" animBg="1"/>
      <p:bldP spid="16" grpId="0" animBg="1"/>
      <p:bldP spid="58" grpId="0" animBg="1"/>
      <p:bldP spid="60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88256796-D19D-4EFE-A3DF-C3AA7E5B2A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483">
            <a:off x="3105714" y="1409926"/>
            <a:ext cx="1480341" cy="19291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D934A90-5022-416E-924F-12B539DFF8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5" y="8669"/>
            <a:ext cx="744718" cy="6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80CC9B6-01E7-4B50-82A3-D15C8DECF3F3}"/>
              </a:ext>
            </a:extLst>
          </p:cNvPr>
          <p:cNvSpPr/>
          <p:nvPr/>
        </p:nvSpPr>
        <p:spPr>
          <a:xfrm>
            <a:off x="3856338" y="340681"/>
            <a:ext cx="4363499" cy="621478"/>
          </a:xfrm>
          <a:prstGeom prst="wedgeRoundRectCallout">
            <a:avLst>
              <a:gd name="adj1" fmla="val 57766"/>
              <a:gd name="adj2" fmla="val -3689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So, where do we find this ‘sense of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belonging’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in our everyday lives?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69614C-7E78-47F2-AE9D-5F1DE8DD5EB7}"/>
              </a:ext>
            </a:extLst>
          </p:cNvPr>
          <p:cNvSpPr/>
          <p:nvPr/>
        </p:nvSpPr>
        <p:spPr>
          <a:xfrm>
            <a:off x="66032" y="111311"/>
            <a:ext cx="5269321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</a:t>
            </a:r>
            <a:endParaRPr lang="en-GB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FFEDB3-F80E-41FB-A221-F1317AE7B9EE}"/>
              </a:ext>
            </a:extLst>
          </p:cNvPr>
          <p:cNvSpPr/>
          <p:nvPr/>
        </p:nvSpPr>
        <p:spPr>
          <a:xfrm>
            <a:off x="-88415" y="1167852"/>
            <a:ext cx="388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Feeling accepted, valued and supported in places, situations or with people.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74" y="962158"/>
            <a:ext cx="4570052" cy="3908579"/>
          </a:xfrm>
          <a:prstGeom prst="rect">
            <a:avLst/>
          </a:prstGeom>
        </p:spPr>
      </p:pic>
      <p:pic>
        <p:nvPicPr>
          <p:cNvPr id="26" name="Picture 25" descr="A group of people on a beach&#10;&#10;Description automatically generated">
            <a:extLst>
              <a:ext uri="{FF2B5EF4-FFF2-40B4-BE49-F238E27FC236}">
                <a16:creationId xmlns:a16="http://schemas.microsoft.com/office/drawing/2014/main" id="{4B2AE682-2BE3-42B7-91AF-ADDB9B937A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338" y="1469713"/>
            <a:ext cx="4345832" cy="303629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F88E140-DC74-4C79-8CE3-6DEB3DD39111}"/>
              </a:ext>
            </a:extLst>
          </p:cNvPr>
          <p:cNvSpPr/>
          <p:nvPr/>
        </p:nvSpPr>
        <p:spPr>
          <a:xfrm>
            <a:off x="54667" y="1958191"/>
            <a:ext cx="345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latin typeface="+mj-lt"/>
              </a:rPr>
              <a:t>Etymology: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Old English: </a:t>
            </a:r>
            <a:r>
              <a:rPr lang="en-GB" sz="1400" i="1" dirty="0" err="1">
                <a:latin typeface="+mj-lt"/>
              </a:rPr>
              <a:t>langian</a:t>
            </a:r>
            <a:r>
              <a:rPr lang="en-GB" sz="1400" dirty="0">
                <a:latin typeface="+mj-lt"/>
              </a:rPr>
              <a:t> </a:t>
            </a:r>
            <a:endParaRPr lang="en-GB" sz="1400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‘ to desire’ or ‘to reach for something.’</a:t>
            </a:r>
            <a:r>
              <a:rPr lang="en-GB" sz="1400" i="1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5A7C2C4-241C-49D6-9786-8B010B61D140}"/>
              </a:ext>
            </a:extLst>
          </p:cNvPr>
          <p:cNvSpPr/>
          <p:nvPr/>
        </p:nvSpPr>
        <p:spPr>
          <a:xfrm>
            <a:off x="346756" y="3088182"/>
            <a:ext cx="1500331" cy="558246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Interests and experiences</a:t>
            </a:r>
          </a:p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5CD278A9-E859-49A5-8569-574903576462}"/>
              </a:ext>
            </a:extLst>
          </p:cNvPr>
          <p:cNvSpPr/>
          <p:nvPr/>
        </p:nvSpPr>
        <p:spPr>
          <a:xfrm>
            <a:off x="1632264" y="3928767"/>
            <a:ext cx="1992626" cy="45594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Values and beliefs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BBB26369-B144-48D3-B42D-BDC61F734AC8}"/>
              </a:ext>
            </a:extLst>
          </p:cNvPr>
          <p:cNvSpPr/>
          <p:nvPr/>
        </p:nvSpPr>
        <p:spPr>
          <a:xfrm>
            <a:off x="363469" y="4644986"/>
            <a:ext cx="2512072" cy="45594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Culture and upbringing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9CEE97F7-CB14-44AE-8802-9B2C5ABCC679}"/>
              </a:ext>
            </a:extLst>
          </p:cNvPr>
          <p:cNvSpPr/>
          <p:nvPr/>
        </p:nvSpPr>
        <p:spPr>
          <a:xfrm>
            <a:off x="167801" y="5282219"/>
            <a:ext cx="1112848" cy="45594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Politics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B5B58AC9-C1F7-4BAB-A9DF-398481A20406}"/>
              </a:ext>
            </a:extLst>
          </p:cNvPr>
          <p:cNvSpPr/>
          <p:nvPr/>
        </p:nvSpPr>
        <p:spPr>
          <a:xfrm>
            <a:off x="3103916" y="4831289"/>
            <a:ext cx="1863971" cy="44299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Sense of humour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CD0B1ED1-C0BA-4B4D-AF9E-2A0B77F3E5EB}"/>
              </a:ext>
            </a:extLst>
          </p:cNvPr>
          <p:cNvSpPr/>
          <p:nvPr/>
        </p:nvSpPr>
        <p:spPr>
          <a:xfrm>
            <a:off x="6926536" y="4823745"/>
            <a:ext cx="1979348" cy="469035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Love and intimacy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00149BA6-21D7-4035-9939-DEEB7400E068}"/>
              </a:ext>
            </a:extLst>
          </p:cNvPr>
          <p:cNvSpPr/>
          <p:nvPr/>
        </p:nvSpPr>
        <p:spPr>
          <a:xfrm>
            <a:off x="3289034" y="5493613"/>
            <a:ext cx="1296695" cy="45594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Aspirations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9860FA81-0E9C-41B9-B248-246D0A9F3ADD}"/>
              </a:ext>
            </a:extLst>
          </p:cNvPr>
          <p:cNvSpPr/>
          <p:nvPr/>
        </p:nvSpPr>
        <p:spPr>
          <a:xfrm>
            <a:off x="4919203" y="5543535"/>
            <a:ext cx="1179577" cy="425333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Purpose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194501BF-FC34-4681-97E0-12B7CCE80A6F}"/>
              </a:ext>
            </a:extLst>
          </p:cNvPr>
          <p:cNvSpPr/>
          <p:nvPr/>
        </p:nvSpPr>
        <p:spPr>
          <a:xfrm>
            <a:off x="167801" y="3975027"/>
            <a:ext cx="1179577" cy="44299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Gender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CA2BBFCF-94D7-4D71-943A-1D0256CF115F}"/>
              </a:ext>
            </a:extLst>
          </p:cNvPr>
          <p:cNvSpPr/>
          <p:nvPr/>
        </p:nvSpPr>
        <p:spPr>
          <a:xfrm>
            <a:off x="5439465" y="4963143"/>
            <a:ext cx="1179577" cy="44299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Sexuality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AAFBAB50-108F-4A47-AEC6-399C2A13D4D2}"/>
              </a:ext>
            </a:extLst>
          </p:cNvPr>
          <p:cNvSpPr/>
          <p:nvPr/>
        </p:nvSpPr>
        <p:spPr>
          <a:xfrm>
            <a:off x="6519222" y="5538679"/>
            <a:ext cx="1979348" cy="425333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Work and careers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39C07BA-696F-41CB-8010-7A66FC029C95}"/>
              </a:ext>
            </a:extLst>
          </p:cNvPr>
          <p:cNvSpPr/>
          <p:nvPr/>
        </p:nvSpPr>
        <p:spPr>
          <a:xfrm>
            <a:off x="1487052" y="5438909"/>
            <a:ext cx="1398650" cy="510646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Age or generation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49E616D-58EC-4D96-9FA2-C04228C8084E}"/>
              </a:ext>
            </a:extLst>
          </p:cNvPr>
          <p:cNvSpPr/>
          <p:nvPr/>
        </p:nvSpPr>
        <p:spPr>
          <a:xfrm>
            <a:off x="2302956" y="3244594"/>
            <a:ext cx="945634" cy="442992"/>
          </a:xfrm>
          <a:prstGeom prst="wedgeRoundRectCallout">
            <a:avLst>
              <a:gd name="adj1" fmla="val -20833"/>
              <a:gd name="adj2" fmla="val 4302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Family</a:t>
            </a:r>
          </a:p>
        </p:txBody>
      </p:sp>
      <p:pic>
        <p:nvPicPr>
          <p:cNvPr id="3074" name="Picture 2" descr="people standing on shore during golden hour">
            <a:extLst>
              <a:ext uri="{FF2B5EF4-FFF2-40B4-BE49-F238E27FC236}">
                <a16:creationId xmlns:a16="http://schemas.microsoft.com/office/drawing/2014/main" id="{38BAD880-6046-4313-B111-E4C8F78E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84" y="1486273"/>
            <a:ext cx="4345832" cy="30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Browse Articles About Gender Issues">
            <a:extLst>
              <a:ext uri="{FF2B5EF4-FFF2-40B4-BE49-F238E27FC236}">
                <a16:creationId xmlns:a16="http://schemas.microsoft.com/office/drawing/2014/main" id="{528206E0-19D8-45E8-9A04-DF3D8E17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592" y="1474176"/>
            <a:ext cx="4352749" cy="30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man in church">
            <a:extLst>
              <a:ext uri="{FF2B5EF4-FFF2-40B4-BE49-F238E27FC236}">
                <a16:creationId xmlns:a16="http://schemas.microsoft.com/office/drawing/2014/main" id="{E00C3878-41D1-4DC4-B259-95A682A2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342" y="1478050"/>
            <a:ext cx="4341473" cy="305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lective focus photo of girl in shirt smiling">
            <a:extLst>
              <a:ext uri="{FF2B5EF4-FFF2-40B4-BE49-F238E27FC236}">
                <a16:creationId xmlns:a16="http://schemas.microsoft.com/office/drawing/2014/main" id="{21BD15BC-6D07-4E91-BF67-672B3983B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513" y="1458432"/>
            <a:ext cx="4341473" cy="30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n in black crew neck t-shirt carrying girl in red crew neck t-shirt">
            <a:extLst>
              <a:ext uri="{FF2B5EF4-FFF2-40B4-BE49-F238E27FC236}">
                <a16:creationId xmlns:a16="http://schemas.microsoft.com/office/drawing/2014/main" id="{732D169A-E5DA-4417-958F-D34C1E72F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3513" y="1436533"/>
            <a:ext cx="4400111" cy="30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rexit painting">
            <a:extLst>
              <a:ext uri="{FF2B5EF4-FFF2-40B4-BE49-F238E27FC236}">
                <a16:creationId xmlns:a16="http://schemas.microsoft.com/office/drawing/2014/main" id="{8F9827A1-F380-4382-809C-CB8C1F00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1937" y="1403819"/>
            <a:ext cx="4419826" cy="31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E096AC3-84F9-473E-BAA3-B3F8B10BB362}"/>
              </a:ext>
            </a:extLst>
          </p:cNvPr>
          <p:cNvGrpSpPr/>
          <p:nvPr/>
        </p:nvGrpSpPr>
        <p:grpSpPr>
          <a:xfrm>
            <a:off x="3811937" y="1412162"/>
            <a:ext cx="4424580" cy="3128312"/>
            <a:chOff x="3742937" y="1412162"/>
            <a:chExt cx="4482329" cy="3132405"/>
          </a:xfrm>
        </p:grpSpPr>
        <p:pic>
          <p:nvPicPr>
            <p:cNvPr id="35" name="Picture 8" descr="Related image">
              <a:extLst>
                <a:ext uri="{FF2B5EF4-FFF2-40B4-BE49-F238E27FC236}">
                  <a16:creationId xmlns:a16="http://schemas.microsoft.com/office/drawing/2014/main" id="{4C52A95C-4E4B-4CCE-937C-E7F6D832C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664" y="1412162"/>
              <a:ext cx="4470602" cy="313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C509BA-AC5C-4F10-80D0-562562FAC5F7}"/>
                </a:ext>
              </a:extLst>
            </p:cNvPr>
            <p:cNvSpPr txBox="1"/>
            <p:nvPr/>
          </p:nvSpPr>
          <p:spPr>
            <a:xfrm>
              <a:off x="3742937" y="2404872"/>
              <a:ext cx="621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75A2F3-2A24-4A13-8B0D-6987ED600E9C}"/>
              </a:ext>
            </a:extLst>
          </p:cNvPr>
          <p:cNvGrpSpPr/>
          <p:nvPr/>
        </p:nvGrpSpPr>
        <p:grpSpPr>
          <a:xfrm>
            <a:off x="3784937" y="1428479"/>
            <a:ext cx="4439925" cy="3136655"/>
            <a:chOff x="3782586" y="1398494"/>
            <a:chExt cx="4439925" cy="3185392"/>
          </a:xfrm>
        </p:grpSpPr>
        <p:pic>
          <p:nvPicPr>
            <p:cNvPr id="42" name="Picture 12" descr="Related image">
              <a:extLst>
                <a:ext uri="{FF2B5EF4-FFF2-40B4-BE49-F238E27FC236}">
                  <a16:creationId xmlns:a16="http://schemas.microsoft.com/office/drawing/2014/main" id="{031302A4-CA5F-4D41-870E-6D38FA68DC9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995" y="1398494"/>
              <a:ext cx="4386516" cy="31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4CC29E1-9803-44EF-8CF0-6BF2719C83D7}"/>
                </a:ext>
              </a:extLst>
            </p:cNvPr>
            <p:cNvSpPr/>
            <p:nvPr/>
          </p:nvSpPr>
          <p:spPr>
            <a:xfrm>
              <a:off x="3782586" y="1890834"/>
              <a:ext cx="1786757" cy="2249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GB" sz="2200" dirty="0">
                  <a:solidFill>
                    <a:schemeClr val="bg1"/>
                  </a:solidFill>
                  <a:latin typeface="+mj-lt"/>
                </a:rPr>
                <a:t> “Ships are safe in the harbour, but that’s not what they’re built for.”</a:t>
              </a:r>
              <a:endParaRPr lang="en-GB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86" name="Picture 14" descr="person holding wake up signage">
            <a:extLst>
              <a:ext uri="{FF2B5EF4-FFF2-40B4-BE49-F238E27FC236}">
                <a16:creationId xmlns:a16="http://schemas.microsoft.com/office/drawing/2014/main" id="{5A9292EC-E6BF-4AB3-93B9-FB57408E6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0647" y="1399044"/>
            <a:ext cx="4410269" cy="31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A966DDCB-EFDE-4812-8EF1-10787F34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157" y="1411873"/>
            <a:ext cx="4444181" cy="31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hree men sitting on chair beside tables">
            <a:extLst>
              <a:ext uri="{FF2B5EF4-FFF2-40B4-BE49-F238E27FC236}">
                <a16:creationId xmlns:a16="http://schemas.microsoft.com/office/drawing/2014/main" id="{BF570D6E-9860-4FF8-A761-F62C7990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345" y="1402709"/>
            <a:ext cx="4362571" cy="31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9794B6DA-C482-49E1-8791-E5454BA9EBA5}"/>
              </a:ext>
            </a:extLst>
          </p:cNvPr>
          <p:cNvSpPr/>
          <p:nvPr/>
        </p:nvSpPr>
        <p:spPr>
          <a:xfrm>
            <a:off x="92110" y="2041150"/>
            <a:ext cx="2688896" cy="778171"/>
          </a:xfrm>
          <a:prstGeom prst="wedgeRoundRectCallout">
            <a:avLst>
              <a:gd name="adj1" fmla="val 78508"/>
              <a:gd name="adj2" fmla="val -1606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We can find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belonging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in sharing, or holding in common, the following…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8AF8B0D4-12F4-4CE2-831E-EDA6817FDAA7}"/>
              </a:ext>
            </a:extLst>
          </p:cNvPr>
          <p:cNvSpPr/>
          <p:nvPr/>
        </p:nvSpPr>
        <p:spPr>
          <a:xfrm>
            <a:off x="3886667" y="400871"/>
            <a:ext cx="4252598" cy="583763"/>
          </a:xfrm>
          <a:prstGeom prst="wedgeRoundRectCallout">
            <a:avLst>
              <a:gd name="adj1" fmla="val 60840"/>
              <a:gd name="adj2" fmla="val -43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Of course, we can also feel a powerful lack of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belonging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these areas of our lives too.</a:t>
            </a:r>
          </a:p>
        </p:txBody>
      </p:sp>
      <p:pic>
        <p:nvPicPr>
          <p:cNvPr id="4" name="y2mate.com - Jennifer Warnes and Joe Cocker Live in Antwerp, Belgium - (Love Lift Us) Up Where We Belong_QLOKWa-S6f0_24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0EB7F3-B9CC-427E-BB80-07396E31A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34260" y="1398381"/>
            <a:ext cx="4389950" cy="3094977"/>
          </a:xfrm>
          <a:prstGeom prst="rect">
            <a:avLst/>
          </a:prstGeom>
        </p:spPr>
      </p:pic>
      <p:pic>
        <p:nvPicPr>
          <p:cNvPr id="67" name="Picture 24" descr="break up love GIF">
            <a:extLst>
              <a:ext uri="{FF2B5EF4-FFF2-40B4-BE49-F238E27FC236}">
                <a16:creationId xmlns:a16="http://schemas.microsoft.com/office/drawing/2014/main" id="{CB1848CC-E834-456D-8A6E-D422E8F785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707" y="1385387"/>
            <a:ext cx="4413250" cy="31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0B92C62-2F1E-4F06-97ED-679702EBF06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13733" y="3526351"/>
            <a:ext cx="715799" cy="1016562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D0E171B0-9EAC-4666-A42F-85EA0AF755E2}"/>
              </a:ext>
            </a:extLst>
          </p:cNvPr>
          <p:cNvSpPr/>
          <p:nvPr/>
        </p:nvSpPr>
        <p:spPr>
          <a:xfrm>
            <a:off x="3909776" y="3746569"/>
            <a:ext cx="3472152" cy="786965"/>
          </a:xfrm>
          <a:prstGeom prst="wedgeRoundRectCallout">
            <a:avLst>
              <a:gd name="adj1" fmla="val 60757"/>
              <a:gd name="adj2" fmla="val 164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 both cases,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belonging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known to have a significant impact on our physical and mental wellbeing.</a:t>
            </a:r>
          </a:p>
        </p:txBody>
      </p:sp>
    </p:spTree>
    <p:extLst>
      <p:ext uri="{BB962C8B-B14F-4D97-AF65-F5344CB8AC3E}">
        <p14:creationId xmlns:p14="http://schemas.microsoft.com/office/powerpoint/2010/main" val="138517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 animBg="1"/>
      <p:bldP spid="38" grpId="0"/>
      <p:bldP spid="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43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5BC0CC89-DD0F-4403-8907-2EDD46A566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483">
            <a:off x="3034513" y="1549829"/>
            <a:ext cx="1480341" cy="192919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D934A90-5022-416E-924F-12B539DFF8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855" y="8669"/>
            <a:ext cx="744718" cy="6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421F9E5-D86D-4447-99C0-C517BB55DD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C0BCD74-E1E5-4892-B9C7-FE8A455DBA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300" y="958008"/>
            <a:ext cx="4570052" cy="390857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F88E140-DC74-4C79-8CE3-6DEB3DD39111}"/>
              </a:ext>
            </a:extLst>
          </p:cNvPr>
          <p:cNvSpPr/>
          <p:nvPr/>
        </p:nvSpPr>
        <p:spPr>
          <a:xfrm>
            <a:off x="54667" y="1958191"/>
            <a:ext cx="3457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latin typeface="+mj-lt"/>
              </a:rPr>
              <a:t>Etymology:</a:t>
            </a:r>
          </a:p>
          <a:p>
            <a:endParaRPr lang="en-GB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Old English: </a:t>
            </a:r>
            <a:r>
              <a:rPr lang="en-GB" sz="1400" i="1" dirty="0" err="1">
                <a:latin typeface="+mj-lt"/>
              </a:rPr>
              <a:t>langian</a:t>
            </a:r>
            <a:r>
              <a:rPr lang="en-GB" sz="1400" dirty="0">
                <a:latin typeface="+mj-lt"/>
              </a:rPr>
              <a:t> </a:t>
            </a:r>
            <a:endParaRPr lang="en-GB" sz="1400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‘ to desire’ or ‘to reach for something.’</a:t>
            </a:r>
            <a:r>
              <a:rPr lang="en-GB" sz="1400" i="1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69614C-7E78-47F2-AE9D-5F1DE8DD5EB7}"/>
              </a:ext>
            </a:extLst>
          </p:cNvPr>
          <p:cNvSpPr/>
          <p:nvPr/>
        </p:nvSpPr>
        <p:spPr>
          <a:xfrm>
            <a:off x="66032" y="111311"/>
            <a:ext cx="5269321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Belonging</a:t>
            </a:r>
            <a:endParaRPr lang="en-GB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E910767-B6C7-4207-8A07-7F6F21B9A6F1}"/>
              </a:ext>
            </a:extLst>
          </p:cNvPr>
          <p:cNvSpPr/>
          <p:nvPr/>
        </p:nvSpPr>
        <p:spPr>
          <a:xfrm>
            <a:off x="3806449" y="344922"/>
            <a:ext cx="4342986" cy="617236"/>
          </a:xfrm>
          <a:prstGeom prst="wedgeRoundRectCallout">
            <a:avLst>
              <a:gd name="adj1" fmla="val 60479"/>
              <a:gd name="adj2" fmla="val -3500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Belonging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a powerful motivator that can protect us against stress and anxiety.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4603480C-AD4A-44F5-9430-F525A464C4E0}"/>
              </a:ext>
            </a:extLst>
          </p:cNvPr>
          <p:cNvSpPr/>
          <p:nvPr/>
        </p:nvSpPr>
        <p:spPr>
          <a:xfrm>
            <a:off x="144057" y="1975941"/>
            <a:ext cx="2850147" cy="883573"/>
          </a:xfrm>
          <a:prstGeom prst="wedgeRoundRectCallout">
            <a:avLst>
              <a:gd name="adj1" fmla="val 65905"/>
              <a:gd name="adj2" fmla="val 454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Considering its importance, what can we do to promote a sense of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belonging?</a:t>
            </a:r>
          </a:p>
        </p:txBody>
      </p:sp>
      <p:pic>
        <p:nvPicPr>
          <p:cNvPr id="13" name="Picture 8" descr="Beauty Love GIF">
            <a:extLst>
              <a:ext uri="{FF2B5EF4-FFF2-40B4-BE49-F238E27FC236}">
                <a16:creationId xmlns:a16="http://schemas.microsoft.com/office/drawing/2014/main" id="{2D66B382-43CB-4593-A28B-31B29BDC6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185" y="1410625"/>
            <a:ext cx="4342986" cy="30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6F0605-9A73-4175-A18C-92D8977B8490}"/>
              </a:ext>
            </a:extLst>
          </p:cNvPr>
          <p:cNvSpPr/>
          <p:nvPr/>
        </p:nvSpPr>
        <p:spPr>
          <a:xfrm>
            <a:off x="-88415" y="1167852"/>
            <a:ext cx="388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Feeling accepted, valued and supported in places, situations or with people.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9FB4BC-FBDA-4A6D-8A07-6D96A115B3A0}"/>
              </a:ext>
            </a:extLst>
          </p:cNvPr>
          <p:cNvSpPr/>
          <p:nvPr/>
        </p:nvSpPr>
        <p:spPr>
          <a:xfrm>
            <a:off x="178741" y="3063301"/>
            <a:ext cx="2450510" cy="553924"/>
          </a:xfrm>
          <a:prstGeom prst="wedgeRoundRectCallout">
            <a:avLst>
              <a:gd name="adj1" fmla="val 19803"/>
              <a:gd name="adj2" fmla="val 27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1. Be yourself, everyone else is already taken!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E151FCC-EB13-4308-9BD6-FD19419A54AB}"/>
              </a:ext>
            </a:extLst>
          </p:cNvPr>
          <p:cNvSpPr/>
          <p:nvPr/>
        </p:nvSpPr>
        <p:spPr>
          <a:xfrm>
            <a:off x="1055861" y="5075729"/>
            <a:ext cx="7032278" cy="737030"/>
          </a:xfrm>
          <a:prstGeom prst="wedgeRoundRectCallout">
            <a:avLst>
              <a:gd name="adj1" fmla="val -19560"/>
              <a:gd name="adj2" fmla="val -611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Accepting yourself can increase the likelihood of you being in the places, situations and among the right people to foster your sense of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belonging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E78F8B5-D2D7-4C84-91F2-73D7AA95A10A}"/>
              </a:ext>
            </a:extLst>
          </p:cNvPr>
          <p:cNvSpPr/>
          <p:nvPr/>
        </p:nvSpPr>
        <p:spPr>
          <a:xfrm>
            <a:off x="173743" y="3790717"/>
            <a:ext cx="2450510" cy="553924"/>
          </a:xfrm>
          <a:prstGeom prst="wedgeRoundRectCallout">
            <a:avLst>
              <a:gd name="adj1" fmla="val 19803"/>
              <a:gd name="adj2" fmla="val 27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2. Find your own tribe, not someone else's.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2CF3F40-F84D-439D-AAD2-3EF6D127463C}"/>
              </a:ext>
            </a:extLst>
          </p:cNvPr>
          <p:cNvSpPr/>
          <p:nvPr/>
        </p:nvSpPr>
        <p:spPr>
          <a:xfrm>
            <a:off x="1126536" y="5075730"/>
            <a:ext cx="6890928" cy="748094"/>
          </a:xfrm>
          <a:prstGeom prst="wedgeRoundRectCallout">
            <a:avLst>
              <a:gd name="adj1" fmla="val -19560"/>
              <a:gd name="adj2" fmla="val -611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You don’t need to change yourself to ’fit in.’ If you find your ‘tribe,’ you will feel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belonging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because of the values and interests that you share.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4B31D11-5688-495B-9921-66A8CBD4FB6C}"/>
              </a:ext>
            </a:extLst>
          </p:cNvPr>
          <p:cNvSpPr/>
          <p:nvPr/>
        </p:nvSpPr>
        <p:spPr>
          <a:xfrm>
            <a:off x="153193" y="4522484"/>
            <a:ext cx="2471059" cy="553924"/>
          </a:xfrm>
          <a:prstGeom prst="wedgeRoundRectCallout">
            <a:avLst>
              <a:gd name="adj1" fmla="val 19803"/>
              <a:gd name="adj2" fmla="val 27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3. </a:t>
            </a:r>
            <a:r>
              <a:rPr lang="en-GB" dirty="0">
                <a:latin typeface="+mj-lt"/>
              </a:rPr>
              <a:t>Stop trying to please everyone all the time.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EA0D71D-3638-4C2B-9044-56D2FFA39D46}"/>
              </a:ext>
            </a:extLst>
          </p:cNvPr>
          <p:cNvSpPr/>
          <p:nvPr/>
        </p:nvSpPr>
        <p:spPr>
          <a:xfrm>
            <a:off x="2994204" y="5144144"/>
            <a:ext cx="5646876" cy="699177"/>
          </a:xfrm>
          <a:prstGeom prst="wedgeRoundRectCallout">
            <a:avLst>
              <a:gd name="adj1" fmla="val -19560"/>
              <a:gd name="adj2" fmla="val -611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The desire for a sense of </a:t>
            </a:r>
            <a:r>
              <a:rPr lang="en-GB" i="1" dirty="0">
                <a:latin typeface="+mj-lt"/>
              </a:rPr>
              <a:t>belonging</a:t>
            </a:r>
            <a:r>
              <a:rPr lang="en-GB" dirty="0">
                <a:latin typeface="+mj-lt"/>
              </a:rPr>
              <a:t> can make us people pleasers, which can separate us from a sense of </a:t>
            </a:r>
            <a:r>
              <a:rPr lang="en-GB" i="1" dirty="0">
                <a:latin typeface="+mj-lt"/>
              </a:rPr>
              <a:t>belonging</a:t>
            </a:r>
            <a:r>
              <a:rPr lang="en-GB" dirty="0">
                <a:latin typeface="+mj-lt"/>
              </a:rPr>
              <a:t>.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C39CC43D-413A-4B5E-A997-D5C088810690}"/>
              </a:ext>
            </a:extLst>
          </p:cNvPr>
          <p:cNvSpPr/>
          <p:nvPr/>
        </p:nvSpPr>
        <p:spPr>
          <a:xfrm>
            <a:off x="162707" y="5252821"/>
            <a:ext cx="2450510" cy="553924"/>
          </a:xfrm>
          <a:prstGeom prst="wedgeRoundRectCallout">
            <a:avLst>
              <a:gd name="adj1" fmla="val 19803"/>
              <a:gd name="adj2" fmla="val 27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4. Look to the similar not the different.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64657A2-E11A-4535-89CF-8E5B5ABC5608}"/>
              </a:ext>
            </a:extLst>
          </p:cNvPr>
          <p:cNvSpPr/>
          <p:nvPr/>
        </p:nvSpPr>
        <p:spPr>
          <a:xfrm>
            <a:off x="3286031" y="5097854"/>
            <a:ext cx="5149699" cy="780237"/>
          </a:xfrm>
          <a:prstGeom prst="wedgeRoundRectCallout">
            <a:avLst>
              <a:gd name="adj1" fmla="val 19803"/>
              <a:gd name="adj2" fmla="val 27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When we judge others less, we feel less judged. If we want to feel accepted, be more accepting of others.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1335EF-135D-442B-B509-942A8EA4FF34}"/>
              </a:ext>
            </a:extLst>
          </p:cNvPr>
          <p:cNvGrpSpPr/>
          <p:nvPr/>
        </p:nvGrpSpPr>
        <p:grpSpPr>
          <a:xfrm>
            <a:off x="3766302" y="958007"/>
            <a:ext cx="4570052" cy="3546662"/>
            <a:chOff x="3785016" y="952417"/>
            <a:chExt cx="4570052" cy="3546662"/>
          </a:xfrm>
        </p:grpSpPr>
        <p:pic>
          <p:nvPicPr>
            <p:cNvPr id="2050" name="Picture 2" descr="Just Friends Be Yourself GIFs | Tenor">
              <a:extLst>
                <a:ext uri="{FF2B5EF4-FFF2-40B4-BE49-F238E27FC236}">
                  <a16:creationId xmlns:a16="http://schemas.microsoft.com/office/drawing/2014/main" id="{471DB19B-E40D-4374-8E35-38F1DCAFF4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185" y="1367723"/>
              <a:ext cx="4342986" cy="313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14C69B-004F-486F-9A3E-D36097C99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5016" y="952417"/>
              <a:ext cx="4570052" cy="531121"/>
            </a:xfrm>
            <a:prstGeom prst="rect">
              <a:avLst/>
            </a:prstGeom>
          </p:spPr>
        </p:pic>
      </p:grpSp>
      <p:pic>
        <p:nvPicPr>
          <p:cNvPr id="2054" name="Picture 6" descr="Equalution tribe beyourbestself equalutiontribe eqtribe GIF">
            <a:extLst>
              <a:ext uri="{FF2B5EF4-FFF2-40B4-BE49-F238E27FC236}">
                <a16:creationId xmlns:a16="http://schemas.microsoft.com/office/drawing/2014/main" id="{8B5138D4-D164-4DAF-9182-EF06590B9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697" y="1450118"/>
            <a:ext cx="4371499" cy="30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 Things to Quit NOW for a Happier Life">
            <a:extLst>
              <a:ext uri="{FF2B5EF4-FFF2-40B4-BE49-F238E27FC236}">
                <a16:creationId xmlns:a16="http://schemas.microsoft.com/office/drawing/2014/main" id="{9612E229-2615-47C6-8902-40EAE3EA6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699" y="1458653"/>
            <a:ext cx="4398875" cy="29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lotincommon GIFs - Get the best GIF on GIPHY">
            <a:extLst>
              <a:ext uri="{FF2B5EF4-FFF2-40B4-BE49-F238E27FC236}">
                <a16:creationId xmlns:a16="http://schemas.microsoft.com/office/drawing/2014/main" id="{620E56E5-C1D9-4176-AAA1-055B4D4B39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092" y="1467742"/>
            <a:ext cx="4424087" cy="30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0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0" grpId="0" animBg="1"/>
      <p:bldP spid="2" grpId="0" animBg="1"/>
      <p:bldP spid="3" grpId="0" animBg="1"/>
      <p:bldP spid="3" grpId="1" animBg="1"/>
      <p:bldP spid="25" grpId="0" animBg="1"/>
      <p:bldP spid="26" grpId="0" animBg="1"/>
      <p:bldP spid="26" grpId="1" animBg="1"/>
      <p:bldP spid="29" grpId="0" animBg="1"/>
      <p:bldP spid="30" grpId="0" animBg="1"/>
      <p:bldP spid="30" grpId="1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GIF">
            <a:extLst>
              <a:ext uri="{FF2B5EF4-FFF2-40B4-BE49-F238E27FC236}">
                <a16:creationId xmlns:a16="http://schemas.microsoft.com/office/drawing/2014/main" id="{2AAF87A7-7185-4C40-A5E2-063251AA0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27"/>
            <a:ext cx="9144000" cy="61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3AA83-C8BC-4D94-9D1E-98283C31E82D}"/>
              </a:ext>
            </a:extLst>
          </p:cNvPr>
          <p:cNvSpPr/>
          <p:nvPr/>
        </p:nvSpPr>
        <p:spPr>
          <a:xfrm>
            <a:off x="2630078" y="6150114"/>
            <a:ext cx="6438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latin typeface="+mj-lt"/>
              </a:rPr>
              <a:t>Thought for the Week is written to promote, encourage and foster your </a:t>
            </a:r>
            <a:r>
              <a:rPr lang="en-GB" altLang="en-US" sz="2000" dirty="0">
                <a:solidFill>
                  <a:srgbClr val="FF0000"/>
                </a:solidFill>
                <a:latin typeface="+mj-lt"/>
              </a:rPr>
              <a:t>Spiritual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FFC000"/>
                </a:solidFill>
                <a:latin typeface="+mj-lt"/>
              </a:rPr>
              <a:t>Moral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00B0F0"/>
                </a:solidFill>
                <a:latin typeface="+mj-lt"/>
              </a:rPr>
              <a:t>Social</a:t>
            </a:r>
            <a:r>
              <a:rPr lang="en-GB" altLang="en-US" sz="2000" dirty="0">
                <a:latin typeface="+mj-lt"/>
              </a:rPr>
              <a:t> and </a:t>
            </a:r>
            <a:r>
              <a:rPr lang="en-GB" altLang="en-US" sz="2000" dirty="0">
                <a:solidFill>
                  <a:srgbClr val="FFFF00"/>
                </a:solidFill>
                <a:latin typeface="+mj-lt"/>
              </a:rPr>
              <a:t>Cultural</a:t>
            </a:r>
            <a:r>
              <a:rPr lang="en-GB" altLang="en-US" sz="2000" dirty="0">
                <a:latin typeface="+mj-lt"/>
              </a:rPr>
              <a:t> learning. </a:t>
            </a:r>
            <a:endParaRPr lang="en-GB" sz="2000" dirty="0"/>
          </a:p>
        </p:txBody>
      </p:sp>
      <p:pic>
        <p:nvPicPr>
          <p:cNvPr id="4" name="Up Where We Belong + Joe Cocker Jennifer Warnes + HQ-[AudioTrimmer.com]">
            <a:hlinkClick r:id="" action="ppaction://media"/>
            <a:extLst>
              <a:ext uri="{FF2B5EF4-FFF2-40B4-BE49-F238E27FC236}">
                <a16:creationId xmlns:a16="http://schemas.microsoft.com/office/drawing/2014/main" id="{9C10243E-7362-4531-A84B-EF7A8CDCF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93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11F0C-43FA-45E3-A96E-02510F77C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4" t="13072" r="44655" b="11906"/>
          <a:stretch/>
        </p:blipFill>
        <p:spPr>
          <a:xfrm>
            <a:off x="2612265" y="431222"/>
            <a:ext cx="3276471" cy="54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302905</TotalTime>
  <Words>699</Words>
  <Application>Microsoft Office PowerPoint</Application>
  <PresentationFormat>On-screen Show (4:3)</PresentationFormat>
  <Paragraphs>97</Paragraphs>
  <Slides>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SMSC4SCHOOLS.co.uk</dc:creator>
  <cp:lastModifiedBy>Richard Brock (smsc4schools.co.uk)</cp:lastModifiedBy>
  <cp:revision>10949</cp:revision>
  <cp:lastPrinted>2019-07-26T10:32:53Z</cp:lastPrinted>
  <dcterms:created xsi:type="dcterms:W3CDTF">2015-05-25T16:34:56Z</dcterms:created>
  <dcterms:modified xsi:type="dcterms:W3CDTF">2020-04-22T22:33:28Z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13780646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D7.1.5</vt:lpwstr>
  </property>
</Properties>
</file>