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8"/>
  </p:notesMasterIdLst>
  <p:sldIdLst>
    <p:sldId id="2286" r:id="rId5"/>
    <p:sldId id="2287" r:id="rId6"/>
    <p:sldId id="2304" r:id="rId7"/>
    <p:sldId id="2288" r:id="rId8"/>
    <p:sldId id="2294" r:id="rId9"/>
    <p:sldId id="2297" r:id="rId10"/>
    <p:sldId id="2296" r:id="rId11"/>
    <p:sldId id="2298" r:id="rId12"/>
    <p:sldId id="2303" r:id="rId13"/>
    <p:sldId id="2302" r:id="rId14"/>
    <p:sldId id="2300" r:id="rId15"/>
    <p:sldId id="2305" r:id="rId16"/>
    <p:sldId id="229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Brock (smsc4schools.co.uk)" initials="RB(" lastIdx="2" clrIdx="0">
    <p:extLst>
      <p:ext uri="{19B8F6BF-5375-455C-9EA6-DF929625EA0E}">
        <p15:presenceInfo xmlns:p15="http://schemas.microsoft.com/office/powerpoint/2012/main" userId="S::admin@smsc4schools.co.uk::f6f22c57-3cf3-42eb-ac54-1818cc724ccb" providerId="AD"/>
      </p:ext>
    </p:extLst>
  </p:cmAuthor>
  <p:cmAuthor id="2" name="richard brock" initials="rb" lastIdx="3" clrIdx="1">
    <p:extLst>
      <p:ext uri="{19B8F6BF-5375-455C-9EA6-DF929625EA0E}">
        <p15:presenceInfo xmlns:p15="http://schemas.microsoft.com/office/powerpoint/2012/main" userId="7447919367b5cf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3300"/>
    <a:srgbClr val="FF6600"/>
    <a:srgbClr val="FFFF99"/>
    <a:srgbClr val="CC3300"/>
    <a:srgbClr val="FF9933"/>
    <a:srgbClr val="CC99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249" autoAdjust="0"/>
  </p:normalViewPr>
  <p:slideViewPr>
    <p:cSldViewPr snapToGrid="0">
      <p:cViewPr varScale="1">
        <p:scale>
          <a:sx n="98" d="100"/>
          <a:sy n="98" d="100"/>
        </p:scale>
        <p:origin x="20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B6B61-56A4-4EA2-9935-7DDD1AB372D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C31FB-BC84-48C0-B8E2-4AF482D8A4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752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us/blog/hope-relationships/201409/6-ways-become-more-positive-today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elraman.com/10-characteristics-of-level-headed-people-that-will-make-you-powerful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sychologytoday.com/intl/blog/turning-straw-gold/201105/how-cultivate-equanimity-regardless-your-circumstances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us/blog/hope-relationships/201409/6-ways-become-more-positive-toda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i="1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“Victory and defeat are to be viewed with equanimity.”</a:t>
            </a:r>
          </a:p>
          <a:p>
            <a:pPr algn="l"/>
            <a:r>
              <a:rPr lang="en-GB" sz="90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  <a:t>Atal Bihari Vajpayee (d.2018)</a:t>
            </a:r>
            <a:br>
              <a:rPr lang="en-GB" sz="800" kern="1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+mn-cs"/>
              </a:rPr>
            </a:br>
            <a:endParaRPr lang="en-GB" sz="9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362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https://www.psychologytoday.com/us/blog/hope-relationships/201409/6-ways-become-more-positive-today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080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620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598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49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5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9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894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790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04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https://neelraman.com/10-characteristics-of-level-headed-people-that-will-make-you-powerful/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4"/>
              </a:rPr>
              <a:t>https://www.psychologytoday.com/intl/blog/turning-straw-gold/201105/how-cultivate-equanimity-regardless-your-circumstances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077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https://www.psychologytoday.com/us/blog/hope-relationships/201409/6-ways-become-more-positive-today</a:t>
            </a:r>
            <a:endParaRPr lang="en-GB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ADE5-4148-40EA-B4EB-1F656574BC5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5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311D-762C-49ED-B65A-6622AB1AE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439DB-6F04-44AB-B2D0-E6837DA33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ACE7-4B94-4C4E-9475-978D1E3F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2C28C-D7B1-442F-BFB0-28FA439A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40412-E894-433E-A018-D3AD0D596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277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EF75-4DAA-4290-9D0B-2994C142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E447E-15E7-449F-9457-5C0F5C8CC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28662-A1DC-4794-8AE1-AB7AA6978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FE19E-2762-487D-B540-7EF099288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C4A2B-0435-402E-B06C-36825D1C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1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B06FD-A863-49CE-8988-72ED8488C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E909D-9602-45E9-9CAF-A9D9812AC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05EE4-F980-4568-B01C-1DE95906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EBFC7-0890-47DC-85D7-3CBF42CE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9730F-CB6E-4F24-B838-977CFDCD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27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EE05A-86F7-4703-A246-48AC9C00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75587-F955-409B-9846-247AEEFD1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24A0B-120D-4ECE-B9D3-DCE4A90A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BE77D-8566-45F5-9189-9FA145994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1B46B-53F9-484E-AFD8-657AE6BC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2380-6DA8-49D6-A305-C9642062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4D629-C13B-45F3-A34C-F5664DA83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2F989-BFAC-448F-8AA7-4E6DAEDD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CDCA9-9990-4B6B-B370-D53B5986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C67D9-FC4C-45A4-B1EF-E339B77D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0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02856-C644-415E-8578-F16A32921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306F5-97E5-402A-A8B3-8BFCA9DF3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842F2-A0EE-4F7A-93D4-F9047EB24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E7B38-5D07-4451-BCC4-6D6CE681E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EEEB6-0866-41EB-9F67-905E1710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329FD-1BE7-46CE-A15D-1A3D6387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63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06C1D-9287-4B13-AEE3-B626C951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08366-D76C-42AA-BCE5-3DDBA2410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3889E-DFF9-494E-8515-67EBFDF70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795EE-B9D1-4741-9AFD-CE45D0337E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D8E052-E3B6-4ECD-99B1-884CDD4F4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6A72D-DE04-4D05-A5A0-A16C025D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31FE9-CFB4-42E0-9DD0-58D635C1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94A86E-F3E0-456F-92E0-630C1E22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39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0723-0260-4D7C-8E53-2B3B32C4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7A15-8215-48A3-A2ED-D80EED7B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DD4E-3DFA-4751-8615-39220C9F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2F271-9175-4720-B3E9-D5F268898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303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0EB87-C277-4553-BC78-9AA7234A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885FF-3496-4CF8-995D-6178B3B84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182AA-0C98-4DC5-B57F-03BF8161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0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B891A-E6BF-4AE2-94B1-4FD2A309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C0FA-523E-47FD-9318-34F429A0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7727D0-6206-4B0B-9D3E-9253A97B5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221D-CE5A-430B-8F67-A14E0254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4E619-744E-4187-9B96-350A05E3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F621E-E896-4F34-A101-2735383E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E0FBA-5364-401C-B3B3-3FAB7D2F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2AFD45-670A-4262-8457-7D33F727A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DE05-DA25-46EE-815F-C27F07ED7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A04B28-52F9-403F-BB02-4C07F182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EA06B-26F7-4965-B2E6-C84A4A4EB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5CFB1-485C-4745-8AA7-EFC22F63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0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66E33-BA49-486A-8148-69CDC9A7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139F3-2BB3-4AAE-B0D4-032DFAF93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9CAE-C5B6-4D3E-9295-FB862672B1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339F7-C31A-4CEA-A4D9-4F41E98F25E0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F598D-316F-482C-AC5C-54524270B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92BDD-0D31-46F7-A22D-37FD23BF6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E255-D32B-4F96-96F0-0E4EC8BD6AF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8159F-2B9A-4AD6-89CE-CD8B610826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00750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8.gif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25.gif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27.gif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29.gif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37.jpe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41.png"/><Relationship Id="rId10" Type="http://schemas.openxmlformats.org/officeDocument/2006/relationships/image" Target="../media/image19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4616B-A52E-99B9-9764-C9D3CA7402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548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F68224-66CA-482B-ABB7-CD8C25D2D5FF}"/>
              </a:ext>
            </a:extLst>
          </p:cNvPr>
          <p:cNvSpPr/>
          <p:nvPr/>
        </p:nvSpPr>
        <p:spPr>
          <a:xfrm>
            <a:off x="527345" y="360079"/>
            <a:ext cx="5134153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6C55F-4950-4A5B-6E2F-96509FB67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2FCB9-1F52-DEFC-B2DC-88A61C92102F}"/>
              </a:ext>
            </a:extLst>
          </p:cNvPr>
          <p:cNvSpPr txBox="1"/>
          <p:nvPr/>
        </p:nvSpPr>
        <p:spPr>
          <a:xfrm>
            <a:off x="690664" y="1353771"/>
            <a:ext cx="2772384" cy="1126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i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“Victory and defeat are to be viewed with equanimity.”</a:t>
            </a:r>
          </a:p>
          <a:p>
            <a:pPr algn="ctr"/>
            <a:r>
              <a:rPr lang="en-GB" sz="1100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+mn-cs"/>
              </a:rPr>
              <a:t>Atal Bihari Vajpayee (d.2018)</a:t>
            </a:r>
            <a:br>
              <a:rPr lang="en-GB" sz="1050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+mn-cs"/>
              </a:rPr>
            </a:br>
            <a:endParaRPr lang="en-GB" sz="1100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979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88199584-8063-D0A2-D686-20453CF85D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07226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40386BBB-FE9F-4EAE-B8B7-56980D78E5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20" y="2172381"/>
            <a:ext cx="3231203" cy="3985151"/>
          </a:xfrm>
          <a:prstGeom prst="rect">
            <a:avLst/>
          </a:prstGeom>
        </p:spPr>
      </p:pic>
      <p:pic>
        <p:nvPicPr>
          <p:cNvPr id="2054" name="Picture 6" descr="Image result for flip chart board transparent background">
            <a:extLst>
              <a:ext uri="{FF2B5EF4-FFF2-40B4-BE49-F238E27FC236}">
                <a16:creationId xmlns:a16="http://schemas.microsoft.com/office/drawing/2014/main" id="{1EDDB65A-5C37-40A0-BFF3-CC5D484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5823" y="2578200"/>
            <a:ext cx="2165746" cy="40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75C0D9-7967-45A0-91EE-A75D71C44ABF}"/>
              </a:ext>
            </a:extLst>
          </p:cNvPr>
          <p:cNvSpPr/>
          <p:nvPr/>
        </p:nvSpPr>
        <p:spPr>
          <a:xfrm>
            <a:off x="213987" y="2988034"/>
            <a:ext cx="1426125" cy="120032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2. </a:t>
            </a:r>
          </a:p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Find the positives.</a:t>
            </a:r>
            <a:endParaRPr lang="en-GB" sz="2400" dirty="0">
              <a:latin typeface="Bradley Hand ITC" panose="03070402050302030203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3F68D-4BB7-443A-B8ED-283D71E644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46" y="1031651"/>
            <a:ext cx="3644432" cy="409265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E62BF84-6B70-41BC-849E-00606782C725}"/>
              </a:ext>
            </a:extLst>
          </p:cNvPr>
          <p:cNvSpPr/>
          <p:nvPr/>
        </p:nvSpPr>
        <p:spPr>
          <a:xfrm>
            <a:off x="4691792" y="165006"/>
            <a:ext cx="3644432" cy="858904"/>
          </a:xfrm>
          <a:prstGeom prst="wedgeRoundRectCallout">
            <a:avLst>
              <a:gd name="adj1" fmla="val 57057"/>
              <a:gd name="adj2" fmla="val -128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dirty="0">
                <a:solidFill>
                  <a:schemeClr val="tx1"/>
                </a:solidFill>
                <a:latin typeface="+mj-lt"/>
              </a:rPr>
              <a:t>One practice you can do when trying to find positives is the One Step Back, Two Steps Forward method... </a:t>
            </a:r>
          </a:p>
        </p:txBody>
      </p:sp>
      <p:pic>
        <p:nvPicPr>
          <p:cNvPr id="6150" name="Picture 6" descr="Image result for one step back two forward">
            <a:extLst>
              <a:ext uri="{FF2B5EF4-FFF2-40B4-BE49-F238E27FC236}">
                <a16:creationId xmlns:a16="http://schemas.microsoft.com/office/drawing/2014/main" id="{390A02C5-FC94-4858-9C7F-9E02FCEF9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3426" y="1566055"/>
            <a:ext cx="3508065" cy="31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A person wearing sunglasses&#10;&#10;Description automatically generated">
            <a:extLst>
              <a:ext uri="{FF2B5EF4-FFF2-40B4-BE49-F238E27FC236}">
                <a16:creationId xmlns:a16="http://schemas.microsoft.com/office/drawing/2014/main" id="{2FE1BA60-0A42-40B4-9FBC-D56EC74103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65" y="4428457"/>
            <a:ext cx="2190256" cy="1809106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C6723E2B-A0FE-42CB-BFFE-BB6064EC190B}"/>
              </a:ext>
            </a:extLst>
          </p:cNvPr>
          <p:cNvSpPr/>
          <p:nvPr/>
        </p:nvSpPr>
        <p:spPr>
          <a:xfrm>
            <a:off x="2641249" y="4121149"/>
            <a:ext cx="1872046" cy="825103"/>
          </a:xfrm>
          <a:prstGeom prst="wedgeRoundRectCallout">
            <a:avLst>
              <a:gd name="adj1" fmla="val -75881"/>
              <a:gd name="adj2" fmla="val -16090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Simply observe your thoughts and feelings.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FF1C899-167E-4E39-A9DD-85006922DF9B}"/>
              </a:ext>
            </a:extLst>
          </p:cNvPr>
          <p:cNvSpPr/>
          <p:nvPr/>
        </p:nvSpPr>
        <p:spPr>
          <a:xfrm>
            <a:off x="2423719" y="1728353"/>
            <a:ext cx="2228087" cy="1414369"/>
          </a:xfrm>
          <a:prstGeom prst="wedgeRoundRectCallout">
            <a:avLst>
              <a:gd name="adj1" fmla="val 134794"/>
              <a:gd name="adj2" fmla="val 1929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Then take a moment to counter each negative thought or feeling with two positive ones. </a:t>
            </a:r>
          </a:p>
        </p:txBody>
      </p:sp>
      <p:pic>
        <p:nvPicPr>
          <p:cNvPr id="34" name="Picture 33" descr="A person that is standing in the dark&#10;&#10;Description automatically generated">
            <a:extLst>
              <a:ext uri="{FF2B5EF4-FFF2-40B4-BE49-F238E27FC236}">
                <a16:creationId xmlns:a16="http://schemas.microsoft.com/office/drawing/2014/main" id="{4A2559CB-7789-438D-8585-712C22462F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332" y="2427713"/>
            <a:ext cx="1572820" cy="22783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0F4C4C3-4D8A-41D5-874C-BCB4F0DFD5A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393" y="4262909"/>
            <a:ext cx="2759543" cy="1939068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4898E295-8E0B-429B-9689-76705347DC6D}"/>
              </a:ext>
            </a:extLst>
          </p:cNvPr>
          <p:cNvSpPr/>
          <p:nvPr/>
        </p:nvSpPr>
        <p:spPr>
          <a:xfrm>
            <a:off x="2641249" y="5234453"/>
            <a:ext cx="4753022" cy="666604"/>
          </a:xfrm>
          <a:prstGeom prst="wedgeRoundRectCallout">
            <a:avLst>
              <a:gd name="adj1" fmla="val 56206"/>
              <a:gd name="adj2" fmla="val 1688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See if you can catch yourself focusing on failures, complaining or criticising yourself, or others. </a:t>
            </a:r>
          </a:p>
          <a:p>
            <a:pPr algn="ctr"/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17B75C-831C-CD4C-A892-BC923CA9CB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1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C2207D-FF6A-AD6A-49DB-399570CF07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39637" y="1083372"/>
            <a:ext cx="1255032" cy="169324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1DE7A54-E84F-58C5-74ED-B81346B30E51}"/>
              </a:ext>
            </a:extLst>
          </p:cNvPr>
          <p:cNvSpPr/>
          <p:nvPr/>
        </p:nvSpPr>
        <p:spPr>
          <a:xfrm>
            <a:off x="2587557" y="2247086"/>
            <a:ext cx="1366926" cy="864375"/>
          </a:xfrm>
          <a:prstGeom prst="wedgeRoundRectCallout">
            <a:avLst>
              <a:gd name="adj1" fmla="val 90658"/>
              <a:gd name="adj2" fmla="val -8201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Er,  a lack of sunshine!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5C3EAEBD-3B60-69AE-057B-EA8C174183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23" name="Picture 22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5DF5E8A4-6821-4518-9E43-66373A569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57" y="1798501"/>
            <a:ext cx="3144487" cy="43960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02764B-01D2-414C-BEBA-457FC0CBA4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74997" y="779762"/>
            <a:ext cx="962714" cy="129885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4" name="Picture 6" descr="Image result for flip chart board transparent background">
            <a:extLst>
              <a:ext uri="{FF2B5EF4-FFF2-40B4-BE49-F238E27FC236}">
                <a16:creationId xmlns:a16="http://schemas.microsoft.com/office/drawing/2014/main" id="{1EDDB65A-5C37-40A0-BFF3-CC5D484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5823" y="2578200"/>
            <a:ext cx="2165746" cy="40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75C0D9-7967-45A0-91EE-A75D71C44ABF}"/>
              </a:ext>
            </a:extLst>
          </p:cNvPr>
          <p:cNvSpPr/>
          <p:nvPr/>
        </p:nvSpPr>
        <p:spPr>
          <a:xfrm>
            <a:off x="187274" y="2772041"/>
            <a:ext cx="1857523" cy="193899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     3.</a:t>
            </a:r>
          </a:p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Let Go!</a:t>
            </a:r>
          </a:p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You are </a:t>
            </a:r>
          </a:p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not always in control!</a:t>
            </a:r>
            <a:endParaRPr lang="en-GB" sz="2400" b="1" dirty="0">
              <a:latin typeface="Bradley Hand ITC" panose="03070402050302030203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3A8B6-B6DE-4869-A8F9-03B86B9602A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46" y="1031651"/>
            <a:ext cx="3644432" cy="409265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C4FDFC8-3CA3-49C5-B8FD-A6C37890F9FB}"/>
              </a:ext>
            </a:extLst>
          </p:cNvPr>
          <p:cNvSpPr/>
          <p:nvPr/>
        </p:nvSpPr>
        <p:spPr>
          <a:xfrm>
            <a:off x="4702345" y="164319"/>
            <a:ext cx="3591693" cy="858904"/>
          </a:xfrm>
          <a:prstGeom prst="wedgeRoundRectCallout">
            <a:avLst>
              <a:gd name="adj1" fmla="val 56627"/>
              <a:gd name="adj2" fmla="val -117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dirty="0">
                <a:solidFill>
                  <a:srgbClr val="272727"/>
                </a:solidFill>
                <a:latin typeface="+mj-lt"/>
              </a:rPr>
              <a:t>‘Letting go’ of trying to control what is not in our control gives us a greater sense of acceptance in life.</a:t>
            </a:r>
          </a:p>
        </p:txBody>
      </p:sp>
      <p:pic>
        <p:nvPicPr>
          <p:cNvPr id="8194" name="Picture 2" descr="Image result for let it go gif">
            <a:extLst>
              <a:ext uri="{FF2B5EF4-FFF2-40B4-BE49-F238E27FC236}">
                <a16:creationId xmlns:a16="http://schemas.microsoft.com/office/drawing/2014/main" id="{6A98539A-65A0-4F5F-A7BA-02A000B112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017" y="1560753"/>
            <a:ext cx="3499339" cy="30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2B5F105-3CBB-43FE-953D-F32BB807CBF3}"/>
              </a:ext>
            </a:extLst>
          </p:cNvPr>
          <p:cNvSpPr/>
          <p:nvPr/>
        </p:nvSpPr>
        <p:spPr>
          <a:xfrm>
            <a:off x="2687036" y="1648270"/>
            <a:ext cx="1366926" cy="864375"/>
          </a:xfrm>
          <a:prstGeom prst="wedgeRoundRectCallout">
            <a:avLst>
              <a:gd name="adj1" fmla="val 89235"/>
              <a:gd name="adj2" fmla="val -763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1"/>
                </a:solidFill>
                <a:latin typeface="+mj-lt"/>
              </a:rPr>
              <a:t>Er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,  like changeable weather.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DE3A79-D2D5-4717-A7B0-7D62BCA6F05F}"/>
              </a:ext>
            </a:extLst>
          </p:cNvPr>
          <p:cNvSpPr/>
          <p:nvPr/>
        </p:nvSpPr>
        <p:spPr>
          <a:xfrm>
            <a:off x="2472995" y="5242205"/>
            <a:ext cx="4754442" cy="628777"/>
          </a:xfrm>
          <a:prstGeom prst="wedgeRoundRectCallout">
            <a:avLst>
              <a:gd name="adj1" fmla="val 58088"/>
              <a:gd name="adj2" fmla="val 3105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examples can you give of things which are not in your control, which frustrate you and…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BE6C0EE-6AAD-4DC0-96B8-06DAF914B31D}"/>
              </a:ext>
            </a:extLst>
          </p:cNvPr>
          <p:cNvSpPr/>
          <p:nvPr/>
        </p:nvSpPr>
        <p:spPr>
          <a:xfrm>
            <a:off x="2448617" y="4051931"/>
            <a:ext cx="2248511" cy="672254"/>
          </a:xfrm>
          <a:prstGeom prst="wedgeRoundRectCallout">
            <a:avLst>
              <a:gd name="adj1" fmla="val -64974"/>
              <a:gd name="adj2" fmla="val -22344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…cause you an unevenness of mind?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28F7766-BD12-4A4E-9A98-710789149651}"/>
              </a:ext>
            </a:extLst>
          </p:cNvPr>
          <p:cNvSpPr/>
          <p:nvPr/>
        </p:nvSpPr>
        <p:spPr>
          <a:xfrm>
            <a:off x="3138906" y="2643056"/>
            <a:ext cx="1366927" cy="615443"/>
          </a:xfrm>
          <a:prstGeom prst="wedgeRoundRectCallout">
            <a:avLst>
              <a:gd name="adj1" fmla="val -122131"/>
              <a:gd name="adj2" fmla="val -129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Or change in general.</a:t>
            </a:r>
          </a:p>
        </p:txBody>
      </p:sp>
      <p:sp>
        <p:nvSpPr>
          <p:cNvPr id="15" name="Rounded Rectangular Callout 19">
            <a:extLst>
              <a:ext uri="{FF2B5EF4-FFF2-40B4-BE49-F238E27FC236}">
                <a16:creationId xmlns:a16="http://schemas.microsoft.com/office/drawing/2014/main" id="{F717C51D-748E-4513-9641-7B30D7D50B59}"/>
              </a:ext>
            </a:extLst>
          </p:cNvPr>
          <p:cNvSpPr/>
          <p:nvPr/>
        </p:nvSpPr>
        <p:spPr>
          <a:xfrm>
            <a:off x="2160128" y="5099957"/>
            <a:ext cx="5009928" cy="808617"/>
          </a:xfrm>
          <a:prstGeom prst="wedgeRoundRectCallout">
            <a:avLst>
              <a:gd name="adj1" fmla="val 58821"/>
              <a:gd name="adj2" fmla="val 3030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ancient goddess, Fortuna, represents good or bad luck. With her left hand she bestows gifts and with her right moves a rudder, controlling lives.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56B9B4-9C69-4CFF-A6C7-D1209FBBFF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268" r="100000">
                        <a14:foregroundMark x1="8786" y1="96653" x2="19837" y2="97585"/>
                        <a14:foregroundMark x1="66486" y1="97881" x2="80707" y2="97881"/>
                        <a14:backgroundMark x1="23098" y1="43941" x2="23732" y2="44534"/>
                        <a14:backgroundMark x1="27627" y1="51229" x2="27627" y2="60593"/>
                        <a14:backgroundMark x1="25000" y1="67288" x2="22373" y2="7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739" y="1956947"/>
            <a:ext cx="2453157" cy="4273917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3B995646-3C3B-40AB-9CE4-7819336924EF}"/>
              </a:ext>
            </a:extLst>
          </p:cNvPr>
          <p:cNvSpPr/>
          <p:nvPr/>
        </p:nvSpPr>
        <p:spPr>
          <a:xfrm>
            <a:off x="2570574" y="2254767"/>
            <a:ext cx="1975961" cy="2007463"/>
          </a:xfrm>
          <a:prstGeom prst="wedgeRoundRectCallout">
            <a:avLst>
              <a:gd name="adj1" fmla="val -116551"/>
              <a:gd name="adj2" fmla="val -4383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How might an acceptance that there are influences outside our control, cultivate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86034-1D2C-FB2B-90FD-42FCDB625BF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/>
      <p:bldP spid="18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1" grpId="0" animBg="1"/>
      <p:bldP spid="21" grpId="1" animBg="1"/>
      <p:bldP spid="1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36872AD-D6AE-2154-1694-C7264B8B35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70AC84-3CDD-17E9-B70E-4F09DD8AFD6B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341A9-1DF4-D8F8-52EA-BF54A99A70C5}"/>
              </a:ext>
            </a:extLst>
          </p:cNvPr>
          <p:cNvSpPr/>
          <p:nvPr/>
        </p:nvSpPr>
        <p:spPr>
          <a:xfrm>
            <a:off x="270934" y="1207226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E6C8B7-B2CD-20F3-513F-E596822114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46" y="1031651"/>
            <a:ext cx="3644432" cy="409265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196CAC6-E989-9FBD-13C8-0F8D35CE4C9A}"/>
              </a:ext>
            </a:extLst>
          </p:cNvPr>
          <p:cNvSpPr/>
          <p:nvPr/>
        </p:nvSpPr>
        <p:spPr>
          <a:xfrm>
            <a:off x="4720419" y="146694"/>
            <a:ext cx="3587091" cy="896741"/>
          </a:xfrm>
          <a:prstGeom prst="wedgeRoundRectCallout">
            <a:avLst>
              <a:gd name="adj1" fmla="val 56670"/>
              <a:gd name="adj2" fmla="val -142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So, increase your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by ‘managing emotions’, ‘finding positives’ and by ‘letting go’…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</a:t>
            </a:r>
          </a:p>
        </p:txBody>
      </p:sp>
      <p:pic>
        <p:nvPicPr>
          <p:cNvPr id="13" name="Picture 28" descr="Image result for surprise mr bean transparent gif">
            <a:extLst>
              <a:ext uri="{FF2B5EF4-FFF2-40B4-BE49-F238E27FC236}">
                <a16:creationId xmlns:a16="http://schemas.microsoft.com/office/drawing/2014/main" id="{E8C43769-76D1-DA57-5B37-4F81EF62C5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5733" y="1558744"/>
            <a:ext cx="3499736" cy="31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9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5401E-B423-401B-95EC-2D9CA5A474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849" y="0"/>
            <a:ext cx="9221274" cy="6472059"/>
          </a:xfrm>
          <a:prstGeom prst="rect">
            <a:avLst/>
          </a:prstGeom>
        </p:spPr>
      </p:pic>
      <p:pic>
        <p:nvPicPr>
          <p:cNvPr id="5" name="Picture 14" descr="Related image">
            <a:extLst>
              <a:ext uri="{FF2B5EF4-FFF2-40B4-BE49-F238E27FC236}">
                <a16:creationId xmlns:a16="http://schemas.microsoft.com/office/drawing/2014/main" id="{456130AD-942E-4E99-9F5A-25D1866B6A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381" y="3809233"/>
            <a:ext cx="1280066" cy="262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939301-5F87-DC7F-8357-9FA1D79FCBD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  <p:pic>
        <p:nvPicPr>
          <p:cNvPr id="8" name="Idina Menzel - Let It Go (from Frozen) (Official Video)-[AudioTrimmer.com]">
            <a:hlinkClick r:id="" action="ppaction://media"/>
            <a:extLst>
              <a:ext uri="{FF2B5EF4-FFF2-40B4-BE49-F238E27FC236}">
                <a16:creationId xmlns:a16="http://schemas.microsoft.com/office/drawing/2014/main" id="{39F740E3-402B-23B6-EAB4-9AABF1DF0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38609" y="1730893"/>
            <a:ext cx="609600" cy="609600"/>
          </a:xfrm>
          <a:prstGeom prst="rect">
            <a:avLst/>
          </a:prstGeom>
        </p:spPr>
      </p:pic>
      <p:pic>
        <p:nvPicPr>
          <p:cNvPr id="1030" name="Picture 6" descr="Egipciaca — Great blog! Transparent Elsa admiring your blog.">
            <a:extLst>
              <a:ext uri="{FF2B5EF4-FFF2-40B4-BE49-F238E27FC236}">
                <a16:creationId xmlns:a16="http://schemas.microsoft.com/office/drawing/2014/main" id="{712A4E5A-56E4-D5FF-61A0-C98ACDCF4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02" y="3328538"/>
            <a:ext cx="2218419" cy="29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29FDBF-5994-7F11-7065-F8E867B76FEC}"/>
              </a:ext>
            </a:extLst>
          </p:cNvPr>
          <p:cNvGrpSpPr/>
          <p:nvPr/>
        </p:nvGrpSpPr>
        <p:grpSpPr>
          <a:xfrm>
            <a:off x="-538163" y="6010075"/>
            <a:ext cx="10220326" cy="857250"/>
            <a:chOff x="-523739" y="5998551"/>
            <a:chExt cx="10220326" cy="857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3789E8-AAFA-F7EA-B85E-604D61E42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5998551"/>
              <a:ext cx="9144000" cy="857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06E062-BEB8-909E-4BEE-EA7B5C680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6328619"/>
              <a:ext cx="4324350" cy="4572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8A0A6C-9E0F-97FA-9592-03EB8BEA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83911">
              <a:off x="173585" y="6160759"/>
              <a:ext cx="866773" cy="6363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7F299A-FBB2-9755-B50B-89CEA2D031E8}"/>
                </a:ext>
              </a:extLst>
            </p:cNvPr>
            <p:cNvSpPr txBox="1"/>
            <p:nvPr/>
          </p:nvSpPr>
          <p:spPr>
            <a:xfrm>
              <a:off x="-523739" y="6328619"/>
              <a:ext cx="10220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750" dirty="0">
                  <a:solidFill>
                    <a:srgbClr val="FF0000"/>
                  </a:solidFill>
                  <a:latin typeface="+mj-lt"/>
                </a:rPr>
                <a:t>T</a:t>
              </a:r>
              <a:r>
                <a:rPr lang="en-GB" altLang="en-US" sz="1750" dirty="0">
                  <a:solidFill>
                    <a:srgbClr val="00B0F0"/>
                  </a:solidFill>
                  <a:latin typeface="+mj-lt"/>
                </a:rPr>
                <a:t>4</a:t>
              </a:r>
              <a:r>
                <a:rPr lang="en-GB" altLang="en-US" sz="1750" dirty="0">
                  <a:solidFill>
                    <a:srgbClr val="FFC000"/>
                  </a:solidFill>
                  <a:latin typeface="+mj-lt"/>
                </a:rPr>
                <a:t>t</a:t>
              </a:r>
              <a:r>
                <a:rPr lang="en-GB" altLang="en-US" sz="1750" dirty="0">
                  <a:solidFill>
                    <a:srgbClr val="002060"/>
                  </a:solidFill>
                  <a:latin typeface="+mj-lt"/>
                </a:rPr>
                <a:t>W </a:t>
              </a:r>
              <a:r>
                <a:rPr lang="en-GB" altLang="en-US" sz="1750" dirty="0">
                  <a:latin typeface="+mj-lt"/>
                </a:rPr>
                <a:t>is written to promote, encourage and foster your </a:t>
              </a:r>
              <a:r>
                <a:rPr lang="en-GB" altLang="en-US" sz="1750" dirty="0">
                  <a:solidFill>
                    <a:srgbClr val="FF0000"/>
                  </a:solidFill>
                  <a:latin typeface="+mj-lt"/>
                </a:rPr>
                <a:t>Spiritual</a:t>
              </a:r>
              <a:r>
                <a:rPr lang="en-GB" altLang="en-US" sz="1750" dirty="0">
                  <a:latin typeface="+mj-lt"/>
                </a:rPr>
                <a:t>, </a:t>
              </a:r>
              <a:r>
                <a:rPr lang="en-GB" altLang="en-US" sz="1750" dirty="0">
                  <a:solidFill>
                    <a:srgbClr val="FFC000"/>
                  </a:solidFill>
                  <a:latin typeface="+mj-lt"/>
                </a:rPr>
                <a:t>Moral</a:t>
              </a:r>
              <a:r>
                <a:rPr lang="en-GB" altLang="en-US" sz="1750" dirty="0">
                  <a:latin typeface="+mj-lt"/>
                </a:rPr>
                <a:t>, </a:t>
              </a:r>
              <a:r>
                <a:rPr lang="en-GB" altLang="en-US" sz="1750" dirty="0">
                  <a:solidFill>
                    <a:srgbClr val="00B0F0"/>
                  </a:solidFill>
                  <a:latin typeface="+mj-lt"/>
                </a:rPr>
                <a:t>Social</a:t>
              </a:r>
              <a:r>
                <a:rPr lang="en-GB" altLang="en-US" sz="1750" dirty="0">
                  <a:latin typeface="+mj-lt"/>
                </a:rPr>
                <a:t> and </a:t>
              </a:r>
              <a:r>
                <a:rPr lang="en-GB" altLang="en-US" sz="1750" dirty="0">
                  <a:solidFill>
                    <a:srgbClr val="CCCC00"/>
                  </a:solidFill>
                  <a:latin typeface="+mj-lt"/>
                </a:rPr>
                <a:t>Cultural </a:t>
              </a:r>
              <a:r>
                <a:rPr lang="en-GB" altLang="en-US" sz="1750" dirty="0">
                  <a:solidFill>
                    <a:srgbClr val="002060"/>
                  </a:solidFill>
                  <a:latin typeface="+mj-lt"/>
                </a:rPr>
                <a:t>learning.</a:t>
              </a:r>
              <a:endParaRPr lang="en-GB" sz="175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4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CE3822E2-B0CA-4E9E-8BB0-3C4E4A4684E9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5F8FD1E-B74F-49A4-97DC-A120DB900BC9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30D9FE1-F8FE-41F0-A555-22E3A555AAC9}"/>
              </a:ext>
            </a:extLst>
          </p:cNvPr>
          <p:cNvSpPr/>
          <p:nvPr/>
        </p:nvSpPr>
        <p:spPr>
          <a:xfrm>
            <a:off x="68447" y="2043395"/>
            <a:ext cx="33459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u="sng" dirty="0">
                <a:latin typeface="+mj-lt"/>
              </a:rPr>
              <a:t>Etymology</a:t>
            </a:r>
          </a:p>
          <a:p>
            <a:endParaRPr lang="en-GB" sz="1600" u="sng" dirty="0">
              <a:latin typeface="+mj-lt"/>
            </a:endParaRPr>
          </a:p>
          <a:p>
            <a:r>
              <a:rPr lang="en-GB" sz="1600" dirty="0">
                <a:latin typeface="+mj-lt"/>
              </a:rPr>
              <a:t>Latin: </a:t>
            </a:r>
            <a:r>
              <a:rPr lang="en-GB" sz="1600" i="1" dirty="0" err="1">
                <a:latin typeface="+mj-lt"/>
              </a:rPr>
              <a:t>aequanimitas</a:t>
            </a:r>
            <a:r>
              <a:rPr lang="en-GB" sz="1600" dirty="0">
                <a:latin typeface="+mj-lt"/>
              </a:rPr>
              <a:t> </a:t>
            </a:r>
          </a:p>
          <a:p>
            <a:r>
              <a:rPr lang="en-GB" sz="1600" i="1" dirty="0" err="1">
                <a:latin typeface="+mj-lt"/>
              </a:rPr>
              <a:t>aequus</a:t>
            </a:r>
            <a:r>
              <a:rPr lang="en-GB" sz="1600" i="1" dirty="0">
                <a:latin typeface="+mj-lt"/>
              </a:rPr>
              <a:t> </a:t>
            </a:r>
            <a:r>
              <a:rPr lang="en-GB" sz="1600" dirty="0">
                <a:latin typeface="+mj-lt"/>
              </a:rPr>
              <a:t> ‘equal’ </a:t>
            </a:r>
            <a:r>
              <a:rPr lang="en-GB" sz="1600" i="1" dirty="0">
                <a:latin typeface="+mj-lt"/>
              </a:rPr>
              <a:t>animus </a:t>
            </a:r>
            <a:r>
              <a:rPr lang="en-GB" sz="1600" dirty="0">
                <a:latin typeface="+mj-lt"/>
              </a:rPr>
              <a:t> ‘mind’</a:t>
            </a:r>
          </a:p>
        </p:txBody>
      </p:sp>
    </p:spTree>
    <p:extLst>
      <p:ext uri="{BB962C8B-B14F-4D97-AF65-F5344CB8AC3E}">
        <p14:creationId xmlns:p14="http://schemas.microsoft.com/office/powerpoint/2010/main" val="128678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3F482D6-1160-4765-9032-5047994760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F7C414C-85D1-4423-BD5C-617A74698F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1031525"/>
            <a:ext cx="4956585" cy="4046465"/>
          </a:xfrm>
          <a:prstGeom prst="rect">
            <a:avLst/>
          </a:prstGeom>
        </p:spPr>
      </p:pic>
      <p:sp>
        <p:nvSpPr>
          <p:cNvPr id="96" name="Speech Bubble: Rectangle with Corners Rounded 95">
            <a:extLst>
              <a:ext uri="{FF2B5EF4-FFF2-40B4-BE49-F238E27FC236}">
                <a16:creationId xmlns:a16="http://schemas.microsoft.com/office/drawing/2014/main" id="{61796F69-C9C2-45D5-B41C-19DC0C5D3B12}"/>
              </a:ext>
            </a:extLst>
          </p:cNvPr>
          <p:cNvSpPr/>
          <p:nvPr/>
        </p:nvSpPr>
        <p:spPr>
          <a:xfrm>
            <a:off x="3570256" y="386345"/>
            <a:ext cx="4702144" cy="640065"/>
          </a:xfrm>
          <a:prstGeom prst="wedgeRoundRectCallout">
            <a:avLst>
              <a:gd name="adj1" fmla="val 55112"/>
              <a:gd name="adj2" fmla="val -343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Our thoughts and emotions can be as changeable as this May’s weather.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E3822E2-B0CA-4E9E-8BB0-3C4E4A4684E9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5F8FD1E-B74F-49A4-97DC-A120DB900BC9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56F9F9F-4BA6-4DF2-BE45-9CFC26755864}"/>
              </a:ext>
            </a:extLst>
          </p:cNvPr>
          <p:cNvSpPr/>
          <p:nvPr/>
        </p:nvSpPr>
        <p:spPr>
          <a:xfrm>
            <a:off x="3579913" y="385570"/>
            <a:ext cx="4702144" cy="698334"/>
          </a:xfrm>
          <a:prstGeom prst="wedgeRoundRectCallout">
            <a:avLst>
              <a:gd name="adj1" fmla="val 56046"/>
              <a:gd name="adj2" fmla="val -3212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is a state of mind that can be at peace in both the pleasant and unpleasant.</a:t>
            </a:r>
          </a:p>
        </p:txBody>
      </p:sp>
      <p:pic>
        <p:nvPicPr>
          <p:cNvPr id="55" name="Picture 18" descr="Image result for lightning fork clear transparent gif">
            <a:extLst>
              <a:ext uri="{FF2B5EF4-FFF2-40B4-BE49-F238E27FC236}">
                <a16:creationId xmlns:a16="http://schemas.microsoft.com/office/drawing/2014/main" id="{51230BBF-C741-4D41-ACCD-F4EA056E36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257" y="1513088"/>
            <a:ext cx="4762500" cy="21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beach britain">
            <a:extLst>
              <a:ext uri="{FF2B5EF4-FFF2-40B4-BE49-F238E27FC236}">
                <a16:creationId xmlns:a16="http://schemas.microsoft.com/office/drawing/2014/main" id="{6B95A382-FDD8-454F-977E-D9BE173C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258" y="1510966"/>
            <a:ext cx="4762500" cy="317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B5F9DFA-A0B2-4E5A-B9C3-49A3102D3E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256" y="1438459"/>
            <a:ext cx="4948728" cy="3251985"/>
          </a:xfrm>
          <a:prstGeom prst="rect">
            <a:avLst/>
          </a:prstGeom>
        </p:spPr>
      </p:pic>
      <p:pic>
        <p:nvPicPr>
          <p:cNvPr id="58" name="Picture 10" descr="Image result for rain transparent gif">
            <a:extLst>
              <a:ext uri="{FF2B5EF4-FFF2-40B4-BE49-F238E27FC236}">
                <a16:creationId xmlns:a16="http://schemas.microsoft.com/office/drawing/2014/main" id="{CB5AF422-A71B-4971-8CDF-223830AD6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893" y="1793489"/>
            <a:ext cx="4053864" cy="141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A person wearing glasses&#10;&#10;Description automatically generated">
            <a:extLst>
              <a:ext uri="{FF2B5EF4-FFF2-40B4-BE49-F238E27FC236}">
                <a16:creationId xmlns:a16="http://schemas.microsoft.com/office/drawing/2014/main" id="{FB2FDD7C-4E47-4B8A-9A29-B0B2996C94E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285" y="2753841"/>
            <a:ext cx="919938" cy="890071"/>
          </a:xfrm>
          <a:prstGeom prst="rect">
            <a:avLst/>
          </a:prstGeom>
        </p:spPr>
      </p:pic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182457A-B084-4FD1-B6BA-D060F265906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13" y="2767489"/>
            <a:ext cx="801894" cy="811219"/>
          </a:xfrm>
          <a:prstGeom prst="rect">
            <a:avLst/>
          </a:prstGeom>
        </p:spPr>
      </p:pic>
      <p:pic>
        <p:nvPicPr>
          <p:cNvPr id="1026" name="Picture 2" descr="Image result for shadow transparent">
            <a:extLst>
              <a:ext uri="{FF2B5EF4-FFF2-40B4-BE49-F238E27FC236}">
                <a16:creationId xmlns:a16="http://schemas.microsoft.com/office/drawing/2014/main" id="{03EBD350-E27C-40A9-A18A-CA9AB2791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487649" y="1664487"/>
            <a:ext cx="4956585" cy="30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D653A3-269B-40B0-9A3E-F09DA618F7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46"/>
          <a:stretch/>
        </p:blipFill>
        <p:spPr>
          <a:xfrm>
            <a:off x="3587769" y="2986804"/>
            <a:ext cx="1044967" cy="170364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178ED74-5DBB-404B-AD9E-00B067B81D78}"/>
              </a:ext>
            </a:extLst>
          </p:cNvPr>
          <p:cNvSpPr/>
          <p:nvPr/>
        </p:nvSpPr>
        <p:spPr>
          <a:xfrm>
            <a:off x="1295140" y="4915410"/>
            <a:ext cx="2187937" cy="911065"/>
          </a:xfrm>
          <a:prstGeom prst="wedgeRoundRectCallout">
            <a:avLst>
              <a:gd name="adj1" fmla="val 66121"/>
              <a:gd name="adj2" fmla="val -16434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think of any synonyms or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idioms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for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41032B-B19C-4AE0-A8A0-79091D364608}"/>
              </a:ext>
            </a:extLst>
          </p:cNvPr>
          <p:cNvGrpSpPr/>
          <p:nvPr/>
        </p:nvGrpSpPr>
        <p:grpSpPr>
          <a:xfrm>
            <a:off x="421122" y="3274398"/>
            <a:ext cx="2413889" cy="1404820"/>
            <a:chOff x="421122" y="3274398"/>
            <a:chExt cx="2413889" cy="14048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202757C-99FF-477F-B246-7B3FE8D8A773}"/>
                </a:ext>
              </a:extLst>
            </p:cNvPr>
            <p:cNvGrpSpPr/>
            <p:nvPr/>
          </p:nvGrpSpPr>
          <p:grpSpPr>
            <a:xfrm rot="235386">
              <a:off x="421122" y="3458687"/>
              <a:ext cx="2361123" cy="1220531"/>
              <a:chOff x="413889" y="887782"/>
              <a:chExt cx="3207711" cy="15225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84B1EDB-F669-41CE-B227-7C8923DD9B8A}"/>
                  </a:ext>
                </a:extLst>
              </p:cNvPr>
              <p:cNvGrpSpPr/>
              <p:nvPr/>
            </p:nvGrpSpPr>
            <p:grpSpPr>
              <a:xfrm>
                <a:off x="413889" y="887782"/>
                <a:ext cx="3207711" cy="1522548"/>
                <a:chOff x="211754" y="2368296"/>
                <a:chExt cx="3127641" cy="1594428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9EEECCD4-3A95-40C2-8331-D4E90A34579D}"/>
                    </a:ext>
                  </a:extLst>
                </p:cNvPr>
                <p:cNvGrpSpPr/>
                <p:nvPr/>
              </p:nvGrpSpPr>
              <p:grpSpPr>
                <a:xfrm rot="21413923">
                  <a:off x="211754" y="2368296"/>
                  <a:ext cx="3121527" cy="1594428"/>
                  <a:chOff x="-173432" y="4399030"/>
                  <a:chExt cx="3019692" cy="1224994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2E4AB5F9-24A9-408D-82D7-DE183B404BAA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73432" y="4399030"/>
                    <a:ext cx="3019692" cy="1160624"/>
                    <a:chOff x="-137048" y="4333891"/>
                    <a:chExt cx="3374326" cy="1264765"/>
                  </a:xfrm>
                </p:grpSpPr>
                <p:sp>
                  <p:nvSpPr>
                    <p:cNvPr id="28" name="Rounded Rectangle 11">
                      <a:extLst>
                        <a:ext uri="{FF2B5EF4-FFF2-40B4-BE49-F238E27FC236}">
                          <a16:creationId xmlns:a16="http://schemas.microsoft.com/office/drawing/2014/main" id="{F4CE9C1A-2065-4A01-BABC-96377F51E563}"/>
                        </a:ext>
                      </a:extLst>
                    </p:cNvPr>
                    <p:cNvSpPr/>
                    <p:nvPr/>
                  </p:nvSpPr>
                  <p:spPr>
                    <a:xfrm rot="20955517">
                      <a:off x="71201" y="4333891"/>
                      <a:ext cx="3166077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3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200" dirty="0">
                          <a:solidFill>
                            <a:srgbClr val="00B050"/>
                          </a:solidFill>
                          <a:latin typeface="+mj-lt"/>
                        </a:rPr>
                        <a:t>Idiom</a:t>
                      </a: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2E0F011D-563D-40F8-8FAC-269E8DCF6796}"/>
                        </a:ext>
                      </a:extLst>
                    </p:cNvPr>
                    <p:cNvSpPr txBox="1"/>
                    <p:nvPr/>
                  </p:nvSpPr>
                  <p:spPr>
                    <a:xfrm rot="19244654">
                      <a:off x="-137048" y="4581657"/>
                      <a:ext cx="1274798" cy="274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92A4D1D1-201D-485B-A785-0F64B7F74D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213943" y="4999035"/>
                    <a:ext cx="441170" cy="62498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470D9D-6C53-4E34-B6C9-4A08AA45F899}"/>
                    </a:ext>
                  </a:extLst>
                </p:cNvPr>
                <p:cNvSpPr/>
                <p:nvPr/>
              </p:nvSpPr>
              <p:spPr>
                <a:xfrm rot="20848648">
                  <a:off x="1027905" y="3112169"/>
                  <a:ext cx="2311490" cy="3768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en-GB" sz="1400" dirty="0">
                    <a:latin typeface="+mj-lt"/>
                  </a:endParaRP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2585688-411E-43DF-B054-C0A51E35D776}"/>
                  </a:ext>
                </a:extLst>
              </p:cNvPr>
              <p:cNvSpPr/>
              <p:nvPr/>
            </p:nvSpPr>
            <p:spPr>
              <a:xfrm rot="20782109">
                <a:off x="1422564" y="1462708"/>
                <a:ext cx="1939833" cy="729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latin typeface="+mj-lt"/>
                  </a:rPr>
                  <a:t>A phrase or expression.</a:t>
                </a:r>
                <a:endParaRPr lang="en-GB" sz="1050" dirty="0">
                  <a:latin typeface="+mj-lt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23273D2-471E-4E5C-BF3A-EBA095289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7882">
              <a:off x="1934027" y="3274398"/>
              <a:ext cx="900984" cy="63310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33A4938-E6EF-3E32-2083-EE445FB830A5}"/>
              </a:ext>
            </a:extLst>
          </p:cNvPr>
          <p:cNvSpPr/>
          <p:nvPr/>
        </p:nvSpPr>
        <p:spPr>
          <a:xfrm>
            <a:off x="68447" y="2043395"/>
            <a:ext cx="33459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u="sng" dirty="0">
                <a:latin typeface="+mj-lt"/>
              </a:rPr>
              <a:t>Etymology</a:t>
            </a:r>
          </a:p>
          <a:p>
            <a:endParaRPr lang="en-GB" sz="1600" u="sng" dirty="0">
              <a:latin typeface="+mj-lt"/>
            </a:endParaRPr>
          </a:p>
          <a:p>
            <a:r>
              <a:rPr lang="en-GB" sz="1600" dirty="0">
                <a:latin typeface="+mj-lt"/>
              </a:rPr>
              <a:t>Latin: </a:t>
            </a:r>
            <a:r>
              <a:rPr lang="en-GB" sz="1600" i="1" dirty="0" err="1">
                <a:latin typeface="+mj-lt"/>
              </a:rPr>
              <a:t>aequanimitas</a:t>
            </a:r>
            <a:r>
              <a:rPr lang="en-GB" sz="1600" dirty="0">
                <a:latin typeface="+mj-lt"/>
              </a:rPr>
              <a:t> </a:t>
            </a:r>
          </a:p>
          <a:p>
            <a:r>
              <a:rPr lang="en-GB" sz="1600" i="1" dirty="0" err="1">
                <a:latin typeface="+mj-lt"/>
              </a:rPr>
              <a:t>aequus</a:t>
            </a:r>
            <a:r>
              <a:rPr lang="en-GB" sz="1600" i="1" dirty="0">
                <a:latin typeface="+mj-lt"/>
              </a:rPr>
              <a:t> </a:t>
            </a:r>
            <a:r>
              <a:rPr lang="en-GB" sz="1600" dirty="0">
                <a:latin typeface="+mj-lt"/>
              </a:rPr>
              <a:t> ‘equal’ </a:t>
            </a:r>
            <a:r>
              <a:rPr lang="en-GB" sz="1600" i="1" dirty="0">
                <a:latin typeface="+mj-lt"/>
              </a:rPr>
              <a:t>animus </a:t>
            </a:r>
            <a:r>
              <a:rPr lang="en-GB" sz="1600" dirty="0">
                <a:latin typeface="+mj-lt"/>
              </a:rPr>
              <a:t> ‘mind’</a:t>
            </a:r>
          </a:p>
        </p:txBody>
      </p:sp>
    </p:spTree>
    <p:extLst>
      <p:ext uri="{BB962C8B-B14F-4D97-AF65-F5344CB8AC3E}">
        <p14:creationId xmlns:p14="http://schemas.microsoft.com/office/powerpoint/2010/main" val="42726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31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A1B309F-2FE6-3852-0C47-17F1DCD1A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9B23BB-64BC-4E69-8A0E-A8E11AC34C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1031525"/>
            <a:ext cx="4956585" cy="38452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C01FC52-B454-4E08-98C8-A3FFC1B20018}"/>
              </a:ext>
            </a:extLst>
          </p:cNvPr>
          <p:cNvSpPr/>
          <p:nvPr/>
        </p:nvSpPr>
        <p:spPr>
          <a:xfrm>
            <a:off x="3570256" y="352579"/>
            <a:ext cx="4702144" cy="698334"/>
          </a:xfrm>
          <a:prstGeom prst="wedgeRoundRectCallout">
            <a:avLst>
              <a:gd name="adj1" fmla="val 56891"/>
              <a:gd name="adj2" fmla="val -3022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You may have thought of the following </a:t>
            </a:r>
            <a:r>
              <a:rPr lang="en-GB" sz="2000" dirty="0">
                <a:solidFill>
                  <a:srgbClr val="0033CC"/>
                </a:solidFill>
                <a:latin typeface="+mj-lt"/>
              </a:rPr>
              <a:t>synonyms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and </a:t>
            </a:r>
            <a:r>
              <a:rPr lang="en-GB" sz="2000" dirty="0">
                <a:solidFill>
                  <a:srgbClr val="FF0000"/>
                </a:solidFill>
                <a:latin typeface="+mj-lt"/>
              </a:rPr>
              <a:t>idioms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for </a:t>
            </a:r>
            <a:r>
              <a:rPr lang="en-GB" sz="2000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…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F9F861-678A-46FB-8DF2-BA52345EFDB3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icture containing mirror, car, view, object&#10;&#10;Description automatically generated">
            <a:extLst>
              <a:ext uri="{FF2B5EF4-FFF2-40B4-BE49-F238E27FC236}">
                <a16:creationId xmlns:a16="http://schemas.microsoft.com/office/drawing/2014/main" id="{0E92E9E0-7129-4BB5-8E41-10284A86DD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08" y="4671547"/>
            <a:ext cx="1643481" cy="16053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3BD7756-1FB2-4CE2-A75C-F9D00490D078}"/>
              </a:ext>
            </a:extLst>
          </p:cNvPr>
          <p:cNvSpPr/>
          <p:nvPr/>
        </p:nvSpPr>
        <p:spPr>
          <a:xfrm>
            <a:off x="1910814" y="4579041"/>
            <a:ext cx="1598957" cy="1348981"/>
          </a:xfrm>
          <a:prstGeom prst="wedgeRoundRectCallout">
            <a:avLst>
              <a:gd name="adj1" fmla="val -81309"/>
              <a:gd name="adj2" fmla="val 31769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33CC"/>
                </a:solidFill>
                <a:latin typeface="+mj-lt"/>
              </a:rPr>
              <a:t>Composure</a:t>
            </a:r>
          </a:p>
          <a:p>
            <a:pPr algn="ctr"/>
            <a:r>
              <a:rPr lang="en-GB" dirty="0">
                <a:solidFill>
                  <a:srgbClr val="0033CC"/>
                </a:solidFill>
                <a:latin typeface="+mj-lt"/>
              </a:rPr>
              <a:t>Calmness </a:t>
            </a:r>
          </a:p>
          <a:p>
            <a:pPr algn="ctr"/>
            <a:r>
              <a:rPr lang="en-GB" dirty="0">
                <a:solidFill>
                  <a:srgbClr val="0033CC"/>
                </a:solidFill>
                <a:latin typeface="+mj-lt"/>
              </a:rPr>
              <a:t>Self-control</a:t>
            </a:r>
          </a:p>
          <a:p>
            <a:pPr algn="ctr"/>
            <a:r>
              <a:rPr lang="en-GB" dirty="0">
                <a:solidFill>
                  <a:srgbClr val="0033CC"/>
                </a:solidFill>
                <a:latin typeface="+mj-lt"/>
              </a:rPr>
              <a:t>Even-temper</a:t>
            </a:r>
          </a:p>
          <a:p>
            <a:pPr algn="ctr"/>
            <a:r>
              <a:rPr lang="en-GB" dirty="0">
                <a:solidFill>
                  <a:srgbClr val="0033CC"/>
                </a:solidFill>
                <a:latin typeface="+mj-lt"/>
              </a:rPr>
              <a:t>Coolness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54063E0-A3B1-4D3F-B7D9-E6C5027BBE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224" y="1525947"/>
            <a:ext cx="4702144" cy="2921988"/>
          </a:xfrm>
          <a:prstGeom prst="rect">
            <a:avLst/>
          </a:prstGeom>
        </p:spPr>
      </p:pic>
      <p:pic>
        <p:nvPicPr>
          <p:cNvPr id="2050" name="Picture 2" descr="Image result for calm gif">
            <a:extLst>
              <a:ext uri="{FF2B5EF4-FFF2-40B4-BE49-F238E27FC236}">
                <a16:creationId xmlns:a16="http://schemas.microsoft.com/office/drawing/2014/main" id="{3CBAC017-F590-4027-A8C6-ABF3D8CDF4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332" y="1522074"/>
            <a:ext cx="4703820" cy="29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327891-C159-4D70-8CF4-618BB3BB9C1D}"/>
              </a:ext>
            </a:extLst>
          </p:cNvPr>
          <p:cNvGrpSpPr/>
          <p:nvPr/>
        </p:nvGrpSpPr>
        <p:grpSpPr>
          <a:xfrm>
            <a:off x="3594409" y="1519360"/>
            <a:ext cx="4708851" cy="2998077"/>
            <a:chOff x="3579845" y="1533800"/>
            <a:chExt cx="4708851" cy="2998077"/>
          </a:xfrm>
        </p:grpSpPr>
        <p:pic>
          <p:nvPicPr>
            <p:cNvPr id="2052" name="Picture 4" descr="Image result for keeping cool gif">
              <a:extLst>
                <a:ext uri="{FF2B5EF4-FFF2-40B4-BE49-F238E27FC236}">
                  <a16:creationId xmlns:a16="http://schemas.microsoft.com/office/drawing/2014/main" id="{33881B62-4D40-4AEB-8759-B7F648BDBB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845" y="1533800"/>
              <a:ext cx="4708851" cy="2998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6649B3-82E6-4A5A-AAC4-D2EB6587CC7D}"/>
                </a:ext>
              </a:extLst>
            </p:cNvPr>
            <p:cNvSpPr/>
            <p:nvPr/>
          </p:nvSpPr>
          <p:spPr>
            <a:xfrm>
              <a:off x="3579845" y="3844591"/>
              <a:ext cx="4692555" cy="67363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D7B42CC0-8156-4EB6-B714-4AA2FCD23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930" y="1579692"/>
            <a:ext cx="3943900" cy="28769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E259ABD-A291-4157-9B84-2565B5D96C5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E4BCDE2-0817-4FB6-8E98-99C2A8C8DC4D}"/>
              </a:ext>
            </a:extLst>
          </p:cNvPr>
          <p:cNvSpPr/>
          <p:nvPr/>
        </p:nvSpPr>
        <p:spPr>
          <a:xfrm>
            <a:off x="5339600" y="5574287"/>
            <a:ext cx="2026069" cy="401956"/>
          </a:xfrm>
          <a:prstGeom prst="wedgeRoundRectCallout">
            <a:avLst>
              <a:gd name="adj1" fmla="val 63363"/>
              <a:gd name="adj2" fmla="val -28922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  <a:latin typeface="+mj-lt"/>
              </a:rPr>
              <a:t>Keep a level-head. 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EBF9B7-372D-4BF2-BDA7-289E5476D4B5}"/>
              </a:ext>
            </a:extLst>
          </p:cNvPr>
          <p:cNvSpPr/>
          <p:nvPr/>
        </p:nvSpPr>
        <p:spPr>
          <a:xfrm>
            <a:off x="5672122" y="5032854"/>
            <a:ext cx="1279153" cy="441353"/>
          </a:xfrm>
          <a:prstGeom prst="wedgeRoundRectCallout">
            <a:avLst>
              <a:gd name="adj1" fmla="val 103230"/>
              <a:gd name="adj2" fmla="val 82237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rgbClr val="FF0000"/>
                </a:solidFill>
                <a:latin typeface="+mj-lt"/>
              </a:rPr>
              <a:t>Stay cool.</a:t>
            </a:r>
          </a:p>
          <a:p>
            <a:pPr algn="ctr"/>
            <a:endParaRPr lang="en-GB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4524A3-96DA-4135-8920-DD39BB8D4F24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5E3B9-D577-B023-CEE0-FC1E04EC3F6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6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F899D89-30A6-EF12-D332-43948CF164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18" name="Picture 4" descr="Image result for mr bean transparent">
            <a:extLst>
              <a:ext uri="{FF2B5EF4-FFF2-40B4-BE49-F238E27FC236}">
                <a16:creationId xmlns:a16="http://schemas.microsoft.com/office/drawing/2014/main" id="{AC4DEBF6-4E08-495D-A34F-AA23F3E43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0" b="778"/>
          <a:stretch/>
        </p:blipFill>
        <p:spPr bwMode="auto">
          <a:xfrm rot="20906411" flipH="1">
            <a:off x="2483871" y="1693179"/>
            <a:ext cx="1438394" cy="15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2C91D0-0C10-4F5B-AA7B-BF6A4F06A5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1031525"/>
            <a:ext cx="4956585" cy="3845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67E2C79A-A34B-442A-BF95-DE0669649F88}"/>
              </a:ext>
            </a:extLst>
          </p:cNvPr>
          <p:cNvSpPr/>
          <p:nvPr/>
        </p:nvSpPr>
        <p:spPr>
          <a:xfrm>
            <a:off x="3604591" y="305629"/>
            <a:ext cx="4812645" cy="725617"/>
          </a:xfrm>
          <a:prstGeom prst="wedgeRoundRectCallout">
            <a:avLst>
              <a:gd name="adj1" fmla="val 53280"/>
              <a:gd name="adj2" fmla="val -258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>
                <a:solidFill>
                  <a:srgbClr val="000000"/>
                </a:solidFill>
                <a:latin typeface="+mj-lt"/>
              </a:rPr>
              <a:t>Equanimity 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is often likened to a mountain</a:t>
            </a:r>
            <a:r>
              <a:rPr lang="en-GB" sz="2000" i="1" dirty="0">
                <a:solidFill>
                  <a:srgbClr val="000000"/>
                </a:solidFill>
                <a:latin typeface="+mj-lt"/>
              </a:rPr>
              <a:t>.</a:t>
            </a:r>
            <a:endParaRPr lang="en-GB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E55A5E-C33B-4D54-9384-4504350908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591" y="1528652"/>
            <a:ext cx="4715269" cy="2909149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E35AC80-41F7-4B8A-91AF-037A7E14A9E1}"/>
              </a:ext>
            </a:extLst>
          </p:cNvPr>
          <p:cNvSpPr/>
          <p:nvPr/>
        </p:nvSpPr>
        <p:spPr>
          <a:xfrm>
            <a:off x="1852948" y="5038655"/>
            <a:ext cx="1970201" cy="898929"/>
          </a:xfrm>
          <a:prstGeom prst="wedgeRoundRectCallout">
            <a:avLst>
              <a:gd name="adj1" fmla="val -74347"/>
              <a:gd name="adj2" fmla="val 1737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In what way might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be like a mountain?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 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77E0F21-1AA0-495D-BACA-5425F031D532}"/>
              </a:ext>
            </a:extLst>
          </p:cNvPr>
          <p:cNvSpPr/>
          <p:nvPr/>
        </p:nvSpPr>
        <p:spPr>
          <a:xfrm>
            <a:off x="4074390" y="4864019"/>
            <a:ext cx="2907555" cy="1126697"/>
          </a:xfrm>
          <a:prstGeom prst="wedgeRoundRectCallout">
            <a:avLst>
              <a:gd name="adj1" fmla="val 70949"/>
              <a:gd name="adj2" fmla="val 13825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Likewise, people who show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remain even-tempered and unaffected by outside influences. </a:t>
            </a:r>
          </a:p>
          <a:p>
            <a:pPr algn="ctr"/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C112E0-88E6-4ED2-8D8A-9C9F2CAA0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661" y="2368068"/>
            <a:ext cx="2907555" cy="2326044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0699BE0-ECEC-4ED9-877C-649351F1597C}"/>
              </a:ext>
            </a:extLst>
          </p:cNvPr>
          <p:cNvSpPr/>
          <p:nvPr/>
        </p:nvSpPr>
        <p:spPr>
          <a:xfrm>
            <a:off x="299201" y="2163888"/>
            <a:ext cx="2678743" cy="1726507"/>
          </a:xfrm>
          <a:prstGeom prst="wedgeRoundRectCallout">
            <a:avLst>
              <a:gd name="adj1" fmla="val 149150"/>
              <a:gd name="adj2" fmla="val -12878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A mountain absorbs the sun as it does the rain, wind and snow. No matter what is going on around it, the mountain remains a mountain.</a:t>
            </a:r>
          </a:p>
        </p:txBody>
      </p:sp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BD8939BC-678D-4B2B-8A3D-66A4DA157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591" y="1520946"/>
            <a:ext cx="4750757" cy="29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D0A504A-B4E2-4880-86AF-A8A8BA6BC4DC}"/>
              </a:ext>
            </a:extLst>
          </p:cNvPr>
          <p:cNvSpPr/>
          <p:nvPr/>
        </p:nvSpPr>
        <p:spPr>
          <a:xfrm>
            <a:off x="3604590" y="299982"/>
            <a:ext cx="4812645" cy="729125"/>
          </a:xfrm>
          <a:prstGeom prst="wedgeRoundRectCallout">
            <a:avLst>
              <a:gd name="adj1" fmla="val 52905"/>
              <a:gd name="adj2" fmla="val -2550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Here’s another popular image for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. What might it suggest about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D967E70C-A202-4AF1-BED3-2E4C4576BD1B}"/>
              </a:ext>
            </a:extLst>
          </p:cNvPr>
          <p:cNvSpPr/>
          <p:nvPr/>
        </p:nvSpPr>
        <p:spPr>
          <a:xfrm>
            <a:off x="788652" y="3043470"/>
            <a:ext cx="1999556" cy="747007"/>
          </a:xfrm>
          <a:prstGeom prst="wedgeRoundRectCallout">
            <a:avLst>
              <a:gd name="adj1" fmla="val 77822"/>
              <a:gd name="adj2" fmla="val -7110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bg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is a matter of balance.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A picture containing mirror, car, view, object&#10;&#10;Description automatically generated">
            <a:extLst>
              <a:ext uri="{FF2B5EF4-FFF2-40B4-BE49-F238E27FC236}">
                <a16:creationId xmlns:a16="http://schemas.microsoft.com/office/drawing/2014/main" id="{3C061545-1B02-2672-D0B1-9B3CA2FFC8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08" y="4671547"/>
            <a:ext cx="1643481" cy="1605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11204-7F04-A15F-B19A-92F5FDEE30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9DA176-702C-240A-CD91-0B86117F773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27" grpId="1" animBg="1"/>
      <p:bldP spid="40" grpId="0" animBg="1"/>
      <p:bldP spid="40" grpId="1" animBg="1"/>
      <p:bldP spid="32" grpId="0" animBg="1"/>
      <p:bldP spid="32" grpId="1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F05CDC37-9B7A-3EA8-956D-D99855A5DE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37" name="Picture 4" descr="Image result for mr bean transparent">
            <a:extLst>
              <a:ext uri="{FF2B5EF4-FFF2-40B4-BE49-F238E27FC236}">
                <a16:creationId xmlns:a16="http://schemas.microsoft.com/office/drawing/2014/main" id="{A42CED44-D85B-4D4D-B590-E07FDADE6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0" b="778"/>
          <a:stretch/>
        </p:blipFill>
        <p:spPr bwMode="auto">
          <a:xfrm rot="20906411" flipH="1">
            <a:off x="2514234" y="1325730"/>
            <a:ext cx="1438394" cy="156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2C91D0-0C10-4F5B-AA7B-BF6A4F06A5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651" y="1031525"/>
            <a:ext cx="4956585" cy="3845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1DD0781-87D0-4002-9424-8A1D68785F67}"/>
              </a:ext>
            </a:extLst>
          </p:cNvPr>
          <p:cNvSpPr/>
          <p:nvPr/>
        </p:nvSpPr>
        <p:spPr>
          <a:xfrm>
            <a:off x="3424123" y="363426"/>
            <a:ext cx="4872125" cy="668099"/>
          </a:xfrm>
          <a:prstGeom prst="wedgeRoundRectCallout">
            <a:avLst>
              <a:gd name="adj1" fmla="val 55470"/>
              <a:gd name="adj2" fmla="val -310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Life is a rollercoaster ride of ups and downs, of…</a:t>
            </a:r>
          </a:p>
          <a:p>
            <a:pPr algn="ctr"/>
            <a:endParaRPr lang="en-GB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79C398E-8C24-4A10-B2B1-2EE8BE983406}"/>
              </a:ext>
            </a:extLst>
          </p:cNvPr>
          <p:cNvSpPr/>
          <p:nvPr/>
        </p:nvSpPr>
        <p:spPr>
          <a:xfrm>
            <a:off x="270934" y="2821455"/>
            <a:ext cx="2518057" cy="1278603"/>
          </a:xfrm>
          <a:prstGeom prst="wedgeRoundRectCallout">
            <a:avLst>
              <a:gd name="adj1" fmla="val 76101"/>
              <a:gd name="adj2" fmla="val -744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rgbClr val="000000"/>
                </a:solidFill>
                <a:latin typeface="+mj-lt"/>
              </a:rPr>
              <a:t>Equanimity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helps us both accept and cope with the ups and downs of living a human life.</a:t>
            </a:r>
            <a:endParaRPr lang="en-GB" dirty="0">
              <a:latin typeface="+mj-lt"/>
            </a:endParaRPr>
          </a:p>
        </p:txBody>
      </p:sp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36361401-CB4F-4DBF-AD2B-E38196E7FF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324" y="1576285"/>
            <a:ext cx="4666924" cy="291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CF46D0-3D67-463F-8C17-4BFF48AF1745}"/>
              </a:ext>
            </a:extLst>
          </p:cNvPr>
          <p:cNvSpPr/>
          <p:nvPr/>
        </p:nvSpPr>
        <p:spPr>
          <a:xfrm>
            <a:off x="6130248" y="667321"/>
            <a:ext cx="2133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+mj-lt"/>
              </a:rPr>
              <a:t>failure and despair.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CFE1F6-07F3-4AD9-98A2-1EFCBBFF56E8}"/>
              </a:ext>
            </a:extLst>
          </p:cNvPr>
          <p:cNvSpPr/>
          <p:nvPr/>
        </p:nvSpPr>
        <p:spPr>
          <a:xfrm>
            <a:off x="3707996" y="661766"/>
            <a:ext cx="2273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+mj-lt"/>
              </a:rPr>
              <a:t>success and happiness</a:t>
            </a:r>
          </a:p>
        </p:txBody>
      </p:sp>
      <p:pic>
        <p:nvPicPr>
          <p:cNvPr id="19" name="Picture 2" descr="Image result for mr bean rain gif">
            <a:extLst>
              <a:ext uri="{FF2B5EF4-FFF2-40B4-BE49-F238E27FC236}">
                <a16:creationId xmlns:a16="http://schemas.microsoft.com/office/drawing/2014/main" id="{123E145E-6EAE-4297-ACD6-A70F61FD42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324" y="1554456"/>
            <a:ext cx="4750757" cy="293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mr bean gif mistake">
            <a:extLst>
              <a:ext uri="{FF2B5EF4-FFF2-40B4-BE49-F238E27FC236}">
                <a16:creationId xmlns:a16="http://schemas.microsoft.com/office/drawing/2014/main" id="{FC1680C0-BBA1-4B3B-A016-84FEF4A9CD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3890" y="1512389"/>
            <a:ext cx="4786191" cy="301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E01831-23B1-4D64-8BB6-AFA96C75B4B7}"/>
              </a:ext>
            </a:extLst>
          </p:cNvPr>
          <p:cNvSpPr txBox="1"/>
          <p:nvPr/>
        </p:nvSpPr>
        <p:spPr>
          <a:xfrm>
            <a:off x="5880520" y="640817"/>
            <a:ext cx="40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j-lt"/>
              </a:rPr>
              <a:t>+</a:t>
            </a:r>
          </a:p>
        </p:txBody>
      </p:sp>
      <p:pic>
        <p:nvPicPr>
          <p:cNvPr id="52" name="Picture 2" descr="Related image">
            <a:extLst>
              <a:ext uri="{FF2B5EF4-FFF2-40B4-BE49-F238E27FC236}">
                <a16:creationId xmlns:a16="http://schemas.microsoft.com/office/drawing/2014/main" id="{94A7B40A-E89D-4988-90C4-CFFDB005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2169" y="1511962"/>
            <a:ext cx="4750757" cy="299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98F7C751-1B64-4170-8CF0-D2A258FE339F}"/>
              </a:ext>
            </a:extLst>
          </p:cNvPr>
          <p:cNvSpPr/>
          <p:nvPr/>
        </p:nvSpPr>
        <p:spPr>
          <a:xfrm>
            <a:off x="2027341" y="5031612"/>
            <a:ext cx="5089317" cy="850239"/>
          </a:xfrm>
          <a:prstGeom prst="wedgeRoundRectCallout">
            <a:avLst>
              <a:gd name="adj1" fmla="val -62296"/>
              <a:gd name="adj2" fmla="val 2751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0000"/>
                </a:solidFill>
                <a:latin typeface="+mj-lt"/>
              </a:rPr>
              <a:t>Little wonder that the quality of </a:t>
            </a:r>
            <a:r>
              <a:rPr lang="en-GB" i="1" dirty="0">
                <a:solidFill>
                  <a:srgbClr val="000000"/>
                </a:solidFill>
                <a:latin typeface="+mj-lt"/>
              </a:rPr>
              <a:t>equanimity </a:t>
            </a:r>
            <a:r>
              <a:rPr lang="en-GB" dirty="0">
                <a:solidFill>
                  <a:srgbClr val="000000"/>
                </a:solidFill>
                <a:latin typeface="+mj-lt"/>
              </a:rPr>
              <a:t>is so highly valued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in religion, philosophy and psychology. </a:t>
            </a:r>
            <a:endParaRPr lang="en-GB" dirty="0">
              <a:latin typeface="+mj-lt"/>
            </a:endParaRPr>
          </a:p>
        </p:txBody>
      </p:sp>
      <p:pic>
        <p:nvPicPr>
          <p:cNvPr id="1030" name="Picture 6" descr="Image result for sometimes you win sometimes you lose gif">
            <a:extLst>
              <a:ext uri="{FF2B5EF4-FFF2-40B4-BE49-F238E27FC236}">
                <a16:creationId xmlns:a16="http://schemas.microsoft.com/office/drawing/2014/main" id="{C2019E7C-3B9A-4ADD-BD54-DEAB9B648E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736" y="1504014"/>
            <a:ext cx="4786742" cy="30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mirror, car, view, object&#10;&#10;Description automatically generated">
            <a:extLst>
              <a:ext uri="{FF2B5EF4-FFF2-40B4-BE49-F238E27FC236}">
                <a16:creationId xmlns:a16="http://schemas.microsoft.com/office/drawing/2014/main" id="{36631BCE-630C-1AAD-AAF9-5461F556A0E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08" y="4671547"/>
            <a:ext cx="1643481" cy="1605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1B5095-0C95-769D-D61F-5F9933B31A2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4C7DCF-6D72-2000-332B-AADD7661B81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3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6" grpId="0"/>
      <p:bldP spid="7" grpId="0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irror, car, view, object&#10;&#10;Description automatically generated">
            <a:extLst>
              <a:ext uri="{FF2B5EF4-FFF2-40B4-BE49-F238E27FC236}">
                <a16:creationId xmlns:a16="http://schemas.microsoft.com/office/drawing/2014/main" id="{14EB7B2E-EA39-D2C2-A9CB-7F55E3FE45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08" y="4671547"/>
            <a:ext cx="1643481" cy="1605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BCE3DF-3F5C-17D4-D5A1-D4670AA116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1FEE6FC2-4658-084D-EE66-8D4F3C12E1A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34" name="Picture 4" descr="Image result for mr bean transparent">
            <a:extLst>
              <a:ext uri="{FF2B5EF4-FFF2-40B4-BE49-F238E27FC236}">
                <a16:creationId xmlns:a16="http://schemas.microsoft.com/office/drawing/2014/main" id="{5C82B40A-003C-4934-96DC-3190A483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690" b="778"/>
          <a:stretch/>
        </p:blipFill>
        <p:spPr bwMode="auto">
          <a:xfrm rot="20906411" flipH="1">
            <a:off x="2743044" y="1063566"/>
            <a:ext cx="1135561" cy="1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2C91D0-0C10-4F5B-AA7B-BF6A4F06A5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40" y="1074221"/>
            <a:ext cx="4956585" cy="384527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0699BE0-ECEC-4ED9-877C-649351F1597C}"/>
              </a:ext>
            </a:extLst>
          </p:cNvPr>
          <p:cNvSpPr/>
          <p:nvPr/>
        </p:nvSpPr>
        <p:spPr>
          <a:xfrm>
            <a:off x="3536558" y="337814"/>
            <a:ext cx="4726736" cy="725617"/>
          </a:xfrm>
          <a:prstGeom prst="wedgeRoundRectCallout">
            <a:avLst>
              <a:gd name="adj1" fmla="val 55221"/>
              <a:gd name="adj2" fmla="val -278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In Buddhism, in particular,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(or ‘</a:t>
            </a:r>
            <a:r>
              <a:rPr lang="en-GB" dirty="0" err="1">
                <a:solidFill>
                  <a:schemeClr val="tx1"/>
                </a:solidFill>
                <a:latin typeface="+mj-lt"/>
              </a:rPr>
              <a:t>upekkha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’) is one of The Four Great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Virtues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82AD09-4ABD-4D45-B5D5-160A65A28A61}"/>
              </a:ext>
            </a:extLst>
          </p:cNvPr>
          <p:cNvGrpSpPr/>
          <p:nvPr/>
        </p:nvGrpSpPr>
        <p:grpSpPr>
          <a:xfrm>
            <a:off x="506088" y="2977798"/>
            <a:ext cx="2761727" cy="1629839"/>
            <a:chOff x="157094" y="1992914"/>
            <a:chExt cx="2761727" cy="16298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C283FC3-ACB5-4111-B00E-D11C301E97B9}"/>
                </a:ext>
              </a:extLst>
            </p:cNvPr>
            <p:cNvGrpSpPr/>
            <p:nvPr/>
          </p:nvGrpSpPr>
          <p:grpSpPr>
            <a:xfrm rot="287578">
              <a:off x="157094" y="2157620"/>
              <a:ext cx="2761727" cy="1465133"/>
              <a:chOff x="-142815" y="2074142"/>
              <a:chExt cx="3209381" cy="162175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6AD5EF2B-3FDF-46D0-A952-43F8832D253D}"/>
                  </a:ext>
                </a:extLst>
              </p:cNvPr>
              <p:cNvGrpSpPr/>
              <p:nvPr/>
            </p:nvGrpSpPr>
            <p:grpSpPr>
              <a:xfrm rot="21413923">
                <a:off x="-142815" y="2074142"/>
                <a:ext cx="3209381" cy="1621754"/>
                <a:chOff x="-501312" y="4160432"/>
                <a:chExt cx="3104681" cy="124598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91BFBC36-7693-4441-87B5-CF639DB5B148}"/>
                    </a:ext>
                  </a:extLst>
                </p:cNvPr>
                <p:cNvGrpSpPr/>
                <p:nvPr/>
              </p:nvGrpSpPr>
              <p:grpSpPr>
                <a:xfrm rot="95824">
                  <a:off x="-501312" y="4160432"/>
                  <a:ext cx="3104681" cy="1160624"/>
                  <a:chOff x="-510741" y="4082650"/>
                  <a:chExt cx="3469298" cy="1264765"/>
                </a:xfrm>
              </p:grpSpPr>
              <p:sp>
                <p:nvSpPr>
                  <p:cNvPr id="26" name="Rounded Rectangle 11">
                    <a:extLst>
                      <a:ext uri="{FF2B5EF4-FFF2-40B4-BE49-F238E27FC236}">
                        <a16:creationId xmlns:a16="http://schemas.microsoft.com/office/drawing/2014/main" id="{E94E1309-230E-4579-8119-C47E14A66797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-207520" y="4082650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200" dirty="0">
                        <a:solidFill>
                          <a:srgbClr val="00B050"/>
                        </a:solidFill>
                        <a:latin typeface="+mj-lt"/>
                      </a:rPr>
                      <a:t>Virtue</a:t>
                    </a:r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7A3A938B-13AD-4FF7-AAB7-273FCF7327F6}"/>
                      </a:ext>
                    </a:extLst>
                  </p:cNvPr>
                  <p:cNvSpPr txBox="1"/>
                  <p:nvPr/>
                </p:nvSpPr>
                <p:spPr>
                  <a:xfrm rot="19166933">
                    <a:off x="-510741" y="4323161"/>
                    <a:ext cx="1246584" cy="2353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C211DC5D-10FD-4040-89C2-51E4573D8B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-158334" y="4690969"/>
                  <a:ext cx="505024" cy="715450"/>
                </a:xfrm>
                <a:prstGeom prst="rect">
                  <a:avLst/>
                </a:prstGeom>
              </p:spPr>
            </p:pic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563671-9CB0-40F5-8C12-695A1375315E}"/>
                  </a:ext>
                </a:extLst>
              </p:cNvPr>
              <p:cNvSpPr/>
              <p:nvPr/>
            </p:nvSpPr>
            <p:spPr>
              <a:xfrm rot="20848648">
                <a:off x="753475" y="2646413"/>
                <a:ext cx="2211596" cy="8176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Thinking and doing what is right and avoiding what is wrong.</a:t>
                </a:r>
                <a:endParaRPr lang="en-GB" sz="1050" dirty="0">
                  <a:latin typeface="+mj-lt"/>
                </a:endParaRPr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8E6700C-6E6E-4E30-A345-66AF9FA4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7520">
              <a:off x="2154299" y="1992914"/>
              <a:ext cx="663315" cy="641677"/>
            </a:xfrm>
            <a:prstGeom prst="rect">
              <a:avLst/>
            </a:prstGeom>
          </p:spPr>
        </p:pic>
      </p:grp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1F2F5B3-4AD3-402A-A1A9-9C3FFFF6A5B8}"/>
              </a:ext>
            </a:extLst>
          </p:cNvPr>
          <p:cNvSpPr/>
          <p:nvPr/>
        </p:nvSpPr>
        <p:spPr>
          <a:xfrm>
            <a:off x="3525508" y="1596266"/>
            <a:ext cx="4631102" cy="2949017"/>
          </a:xfrm>
          <a:prstGeom prst="wedgeRectCallout">
            <a:avLst>
              <a:gd name="adj1" fmla="val -19670"/>
              <a:gd name="adj2" fmla="val 3683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Image result for buddhists monks gif">
            <a:extLst>
              <a:ext uri="{FF2B5EF4-FFF2-40B4-BE49-F238E27FC236}">
                <a16:creationId xmlns:a16="http://schemas.microsoft.com/office/drawing/2014/main" id="{7CCA8E4C-DD78-4CE3-9F18-B182C478C1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050" y="2597097"/>
            <a:ext cx="1796079" cy="188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896D1EC-430E-4657-B041-6FBB756D643E}"/>
              </a:ext>
            </a:extLst>
          </p:cNvPr>
          <p:cNvSpPr/>
          <p:nvPr/>
        </p:nvSpPr>
        <p:spPr>
          <a:xfrm>
            <a:off x="5080434" y="2001393"/>
            <a:ext cx="3182860" cy="2031852"/>
          </a:xfrm>
          <a:prstGeom prst="wedgeRoundRectCallout">
            <a:avLst>
              <a:gd name="adj1" fmla="val -6829"/>
              <a:gd name="adj2" fmla="val 2253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000" u="sng" dirty="0">
                <a:solidFill>
                  <a:schemeClr val="tx1"/>
                </a:solidFill>
                <a:latin typeface="+mj-lt"/>
              </a:rPr>
              <a:t>The Four Virtues</a:t>
            </a:r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Loving Kindness – ‘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metta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’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Compassion- ‘karuna’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  <a:latin typeface="+mj-lt"/>
              </a:rPr>
              <a:t>Sympathetic Joy – ‘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mudita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’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GB" sz="2000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– ‘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upekkha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’</a:t>
            </a:r>
          </a:p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1F1BCDB-6887-4C12-94EA-C62718F56646}"/>
              </a:ext>
            </a:extLst>
          </p:cNvPr>
          <p:cNvSpPr/>
          <p:nvPr/>
        </p:nvSpPr>
        <p:spPr>
          <a:xfrm>
            <a:off x="487958" y="1959291"/>
            <a:ext cx="2026595" cy="867989"/>
          </a:xfrm>
          <a:prstGeom prst="wedgeRoundRectCallout">
            <a:avLst>
              <a:gd name="adj1" fmla="val 92487"/>
              <a:gd name="adj2" fmla="val -4261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BTW, what do you think Sympathetic Joy might mean?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2D21D069-FAB8-48DF-97DA-FD297372ED2F}"/>
              </a:ext>
            </a:extLst>
          </p:cNvPr>
          <p:cNvSpPr/>
          <p:nvPr/>
        </p:nvSpPr>
        <p:spPr>
          <a:xfrm>
            <a:off x="5219709" y="3383410"/>
            <a:ext cx="2902523" cy="443841"/>
          </a:xfrm>
          <a:prstGeom prst="wedgeRectCallout">
            <a:avLst>
              <a:gd name="adj1" fmla="val -20833"/>
              <a:gd name="adj2" fmla="val 20699"/>
            </a:avLst>
          </a:prstGeom>
          <a:noFill/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 descr="Image result for buddhist symbol">
            <a:extLst>
              <a:ext uri="{FF2B5EF4-FFF2-40B4-BE49-F238E27FC236}">
                <a16:creationId xmlns:a16="http://schemas.microsoft.com/office/drawing/2014/main" id="{387386E6-249E-4D24-9E99-8966B91B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0780" y="1641448"/>
            <a:ext cx="925180" cy="92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3B0DE44-CCA7-4AA7-A49D-D4FFDD2BD3B2}"/>
              </a:ext>
            </a:extLst>
          </p:cNvPr>
          <p:cNvSpPr/>
          <p:nvPr/>
        </p:nvSpPr>
        <p:spPr>
          <a:xfrm>
            <a:off x="1749288" y="4927942"/>
            <a:ext cx="2047540" cy="992385"/>
          </a:xfrm>
          <a:prstGeom prst="wedgeRoundRectCallout">
            <a:avLst>
              <a:gd name="adj1" fmla="val -66626"/>
              <a:gd name="adj2" fmla="val 2778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Finding happiness in the good fortune of others.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A0CA5F9-7C14-44CB-BEF7-CD4EAD8FE5DD}"/>
              </a:ext>
            </a:extLst>
          </p:cNvPr>
          <p:cNvSpPr/>
          <p:nvPr/>
        </p:nvSpPr>
        <p:spPr>
          <a:xfrm>
            <a:off x="5233221" y="5127802"/>
            <a:ext cx="1784654" cy="924932"/>
          </a:xfrm>
          <a:prstGeom prst="wedgeRoundRectCallout">
            <a:avLst>
              <a:gd name="adj1" fmla="val 83408"/>
              <a:gd name="adj2" fmla="val 19410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Its opposite is jealousy or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schadenfreude.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 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515325-344D-4738-8871-1884AEFD6F80}"/>
              </a:ext>
            </a:extLst>
          </p:cNvPr>
          <p:cNvGrpSpPr/>
          <p:nvPr/>
        </p:nvGrpSpPr>
        <p:grpSpPr>
          <a:xfrm>
            <a:off x="650534" y="3002760"/>
            <a:ext cx="2607737" cy="1603586"/>
            <a:chOff x="446870" y="3304512"/>
            <a:chExt cx="2388460" cy="139742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9833B6-294B-43CC-AD96-E50E1398B3EB}"/>
                </a:ext>
              </a:extLst>
            </p:cNvPr>
            <p:cNvGrpSpPr/>
            <p:nvPr/>
          </p:nvGrpSpPr>
          <p:grpSpPr>
            <a:xfrm rot="235386">
              <a:off x="446870" y="3459306"/>
              <a:ext cx="2334605" cy="1242635"/>
              <a:chOff x="449915" y="887453"/>
              <a:chExt cx="3171685" cy="155012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B3BF915-2D5C-4C53-89C6-9C0A10527AFE}"/>
                  </a:ext>
                </a:extLst>
              </p:cNvPr>
              <p:cNvGrpSpPr/>
              <p:nvPr/>
            </p:nvGrpSpPr>
            <p:grpSpPr>
              <a:xfrm>
                <a:off x="449915" y="887453"/>
                <a:ext cx="3171685" cy="1550121"/>
                <a:chOff x="246882" y="2367951"/>
                <a:chExt cx="3092513" cy="1623302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6D9B94C8-585E-4DEB-92A4-0EB8905B772C}"/>
                    </a:ext>
                  </a:extLst>
                </p:cNvPr>
                <p:cNvGrpSpPr/>
                <p:nvPr/>
              </p:nvGrpSpPr>
              <p:grpSpPr>
                <a:xfrm rot="21413923">
                  <a:off x="246882" y="2367951"/>
                  <a:ext cx="3087177" cy="1623302"/>
                  <a:chOff x="-140212" y="4399493"/>
                  <a:chExt cx="2986463" cy="1247177"/>
                </a:xfrm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C173BA9C-0145-4799-8850-5EACFBD8FA31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40212" y="4399493"/>
                    <a:ext cx="2986463" cy="1160624"/>
                    <a:chOff x="-99920" y="4333891"/>
                    <a:chExt cx="3337196" cy="1264765"/>
                  </a:xfrm>
                </p:grpSpPr>
                <p:sp>
                  <p:nvSpPr>
                    <p:cNvPr id="48" name="Rounded Rectangle 11">
                      <a:extLst>
                        <a:ext uri="{FF2B5EF4-FFF2-40B4-BE49-F238E27FC236}">
                          <a16:creationId xmlns:a16="http://schemas.microsoft.com/office/drawing/2014/main" id="{C61888A4-1C84-4395-AD29-9B09B0167626}"/>
                        </a:ext>
                      </a:extLst>
                    </p:cNvPr>
                    <p:cNvSpPr/>
                    <p:nvPr/>
                  </p:nvSpPr>
                  <p:spPr>
                    <a:xfrm rot="20943356">
                      <a:off x="71201" y="4333891"/>
                      <a:ext cx="3166075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3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000" i="1" dirty="0">
                          <a:solidFill>
                            <a:srgbClr val="00B050"/>
                          </a:solidFill>
                          <a:latin typeface="+mj-lt"/>
                        </a:rPr>
                        <a:t>Schadenfreude</a:t>
                      </a:r>
                    </a:p>
                    <a:p>
                      <a:pPr algn="ctr"/>
                      <a:endParaRPr lang="en-GB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8E9F15F5-0254-4E2D-8E7E-782ECF75DA62}"/>
                        </a:ext>
                      </a:extLst>
                    </p:cNvPr>
                    <p:cNvSpPr txBox="1"/>
                    <p:nvPr/>
                  </p:nvSpPr>
                  <p:spPr>
                    <a:xfrm rot="19244654">
                      <a:off x="-99920" y="4515602"/>
                      <a:ext cx="1274798" cy="274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59E1A6F4-C979-403A-B04B-87FA2DF49B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173112" y="4931220"/>
                    <a:ext cx="431455" cy="7154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D52CE1-8739-4B1A-A2F4-73649E080615}"/>
                    </a:ext>
                  </a:extLst>
                </p:cNvPr>
                <p:cNvSpPr/>
                <p:nvPr/>
              </p:nvSpPr>
              <p:spPr>
                <a:xfrm rot="20848648">
                  <a:off x="1027905" y="3112169"/>
                  <a:ext cx="2311490" cy="3768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en-GB" sz="1400" dirty="0">
                    <a:latin typeface="+mj-lt"/>
                  </a:endParaRPr>
                </a:p>
              </p:txBody>
            </p:sp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B2686B2-E85F-4934-BA2E-7FC9E3C4D6E1}"/>
                  </a:ext>
                </a:extLst>
              </p:cNvPr>
              <p:cNvSpPr/>
              <p:nvPr/>
            </p:nvSpPr>
            <p:spPr>
              <a:xfrm rot="20782109">
                <a:off x="1228649" y="1412076"/>
                <a:ext cx="2328141" cy="802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German, meaning ‘</a:t>
                </a:r>
                <a:r>
                  <a:rPr lang="en-GB" sz="1400" i="1" dirty="0">
                    <a:latin typeface="+mj-lt"/>
                  </a:rPr>
                  <a:t>pleasure in the misfortune of others</a:t>
                </a:r>
                <a:r>
                  <a:rPr lang="en-GB" sz="1400" dirty="0">
                    <a:latin typeface="+mj-lt"/>
                  </a:rPr>
                  <a:t>.’ </a:t>
                </a:r>
                <a:endParaRPr lang="en-GB" sz="900" dirty="0">
                  <a:latin typeface="+mj-lt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9866FFB-1987-4F86-8E75-1D50DDC3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7882">
              <a:off x="2173990" y="3304512"/>
              <a:ext cx="661340" cy="513023"/>
            </a:xfrm>
            <a:prstGeom prst="rect">
              <a:avLst/>
            </a:prstGeom>
          </p:spPr>
        </p:pic>
      </p:grp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863A5262-C4CF-43D4-B3AE-EFB646815045}"/>
              </a:ext>
            </a:extLst>
          </p:cNvPr>
          <p:cNvSpPr/>
          <p:nvPr/>
        </p:nvSpPr>
        <p:spPr>
          <a:xfrm>
            <a:off x="2434457" y="5054169"/>
            <a:ext cx="4638412" cy="874914"/>
          </a:xfrm>
          <a:prstGeom prst="wedgeRoundRectCallout">
            <a:avLst>
              <a:gd name="adj1" fmla="val 61076"/>
              <a:gd name="adj2" fmla="val 323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following insights from religion, philosophy and psychology, suggest ways in which we might go about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cultivating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…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B4AF96-DE3E-4332-91C4-A8D3CD4490E7}"/>
              </a:ext>
            </a:extLst>
          </p:cNvPr>
          <p:cNvGrpSpPr/>
          <p:nvPr/>
        </p:nvGrpSpPr>
        <p:grpSpPr>
          <a:xfrm>
            <a:off x="763214" y="3112347"/>
            <a:ext cx="2359822" cy="1434562"/>
            <a:chOff x="157093" y="1992914"/>
            <a:chExt cx="2761728" cy="162983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FE4A793-C8EB-4994-8F33-9592585241BA}"/>
                </a:ext>
              </a:extLst>
            </p:cNvPr>
            <p:cNvGrpSpPr/>
            <p:nvPr/>
          </p:nvGrpSpPr>
          <p:grpSpPr>
            <a:xfrm rot="287578">
              <a:off x="157093" y="2157620"/>
              <a:ext cx="2761728" cy="1465133"/>
              <a:chOff x="-142815" y="2074142"/>
              <a:chExt cx="3209381" cy="162175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01FBFFF-E019-4BF1-A25A-70D5548E7163}"/>
                  </a:ext>
                </a:extLst>
              </p:cNvPr>
              <p:cNvGrpSpPr/>
              <p:nvPr/>
            </p:nvGrpSpPr>
            <p:grpSpPr>
              <a:xfrm rot="21413923">
                <a:off x="-142815" y="2074142"/>
                <a:ext cx="3209381" cy="1621754"/>
                <a:chOff x="-501312" y="4160432"/>
                <a:chExt cx="3104681" cy="1245987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DA0A280-ED33-4CB4-B35C-799BCC734231}"/>
                    </a:ext>
                  </a:extLst>
                </p:cNvPr>
                <p:cNvGrpSpPr/>
                <p:nvPr/>
              </p:nvGrpSpPr>
              <p:grpSpPr>
                <a:xfrm rot="95824">
                  <a:off x="-501312" y="4160432"/>
                  <a:ext cx="3104681" cy="1160624"/>
                  <a:chOff x="-510741" y="4082650"/>
                  <a:chExt cx="3469298" cy="1264765"/>
                </a:xfrm>
              </p:grpSpPr>
              <p:sp>
                <p:nvSpPr>
                  <p:cNvPr id="60" name="Rounded Rectangle 11">
                    <a:extLst>
                      <a:ext uri="{FF2B5EF4-FFF2-40B4-BE49-F238E27FC236}">
                        <a16:creationId xmlns:a16="http://schemas.microsoft.com/office/drawing/2014/main" id="{16170FB2-F8DF-48FA-AB8A-A0DC35F245D9}"/>
                      </a:ext>
                    </a:extLst>
                  </p:cNvPr>
                  <p:cNvSpPr/>
                  <p:nvPr/>
                </p:nvSpPr>
                <p:spPr>
                  <a:xfrm rot="20955517">
                    <a:off x="-207520" y="4082650"/>
                    <a:ext cx="3166077" cy="126476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FFFF66"/>
                    </a:solidFill>
                  </a:ln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1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r>
                      <a:rPr lang="en-GB" sz="2200" dirty="0">
                        <a:solidFill>
                          <a:srgbClr val="00B050"/>
                        </a:solidFill>
                        <a:latin typeface="+mj-lt"/>
                      </a:rPr>
                      <a:t>Cultivate</a:t>
                    </a:r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2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sz="2400" dirty="0">
                      <a:solidFill>
                        <a:srgbClr val="00B050"/>
                      </a:solidFill>
                      <a:latin typeface="+mj-lt"/>
                    </a:endParaRPr>
                  </a:p>
                  <a:p>
                    <a:pPr algn="ctr"/>
                    <a:endParaRPr lang="en-GB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2AF6026F-37A9-4A23-BC9F-B91BDE614FF8}"/>
                      </a:ext>
                    </a:extLst>
                  </p:cNvPr>
                  <p:cNvSpPr txBox="1"/>
                  <p:nvPr/>
                </p:nvSpPr>
                <p:spPr>
                  <a:xfrm rot="19166933">
                    <a:off x="-510741" y="4323161"/>
                    <a:ext cx="1246584" cy="2353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200" i="1" dirty="0">
                        <a:latin typeface="+mj-lt"/>
                      </a:rPr>
                      <a:t>Key word</a:t>
                    </a:r>
                  </a:p>
                </p:txBody>
              </p:sp>
            </p:grpSp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7C02BEC-91B5-444F-A44F-EFF97ED59D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20914910">
                  <a:off x="-158334" y="4690969"/>
                  <a:ext cx="505024" cy="715450"/>
                </a:xfrm>
                <a:prstGeom prst="rect">
                  <a:avLst/>
                </a:prstGeom>
              </p:spPr>
            </p:pic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5DF9A83-9D1E-4A13-95F7-2DC8F68037BA}"/>
                  </a:ext>
                </a:extLst>
              </p:cNvPr>
              <p:cNvSpPr/>
              <p:nvPr/>
            </p:nvSpPr>
            <p:spPr>
              <a:xfrm rot="20848648">
                <a:off x="836691" y="2855772"/>
                <a:ext cx="1953430" cy="657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To grow, develop or nurture.</a:t>
                </a:r>
                <a:endParaRPr lang="en-GB" sz="1050" dirty="0">
                  <a:latin typeface="+mj-lt"/>
                </a:endParaRPr>
              </a:p>
            </p:txBody>
          </p:sp>
        </p:grp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731A085-EE0F-4655-90E7-2BF127C5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37520">
              <a:off x="2154299" y="1992914"/>
              <a:ext cx="663315" cy="64167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823DF3-6129-4E72-905E-B7EAF8BEF60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040" y="5950812"/>
            <a:ext cx="9144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0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32F7091D-54DF-21C7-9AB4-597C963A39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26" name="Picture 25" descr="A picture containing man, building, person&#10;&#10;Description automatically generated">
            <a:extLst>
              <a:ext uri="{FF2B5EF4-FFF2-40B4-BE49-F238E27FC236}">
                <a16:creationId xmlns:a16="http://schemas.microsoft.com/office/drawing/2014/main" id="{BBAFEFAA-980C-47C2-A04C-A5FDA6D7D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6708">
            <a:off x="3977906" y="273607"/>
            <a:ext cx="1426364" cy="11692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FE74DE-AE33-4CDC-A8B2-A7C0E8A446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50524">
            <a:off x="3941118" y="2816015"/>
            <a:ext cx="1863640" cy="1853213"/>
          </a:xfrm>
          <a:prstGeom prst="rect">
            <a:avLst/>
          </a:prstGeom>
        </p:spPr>
      </p:pic>
      <p:pic>
        <p:nvPicPr>
          <p:cNvPr id="6" name="Picture 5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40386BBB-FE9F-4EAE-B8B7-56980D78E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57" y="1798501"/>
            <a:ext cx="3144487" cy="43960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2C91D0-0C10-4F5B-AA7B-BF6A4F06A5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46" y="1031651"/>
            <a:ext cx="3644432" cy="40926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1533" y="14902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1DD0781-87D0-4002-9424-8A1D68785F67}"/>
              </a:ext>
            </a:extLst>
          </p:cNvPr>
          <p:cNvSpPr/>
          <p:nvPr/>
        </p:nvSpPr>
        <p:spPr>
          <a:xfrm>
            <a:off x="4729872" y="172747"/>
            <a:ext cx="3616906" cy="858904"/>
          </a:xfrm>
          <a:prstGeom prst="wedgeRoundRectCallout">
            <a:avLst>
              <a:gd name="adj1" fmla="val 55193"/>
              <a:gd name="adj2" fmla="val -1625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dirty="0">
                <a:solidFill>
                  <a:schemeClr val="tx1"/>
                </a:solidFill>
                <a:latin typeface="+mj-lt"/>
              </a:rPr>
              <a:t>Being better at managing emotions means we will be less reactive and more responsive to our feelings.</a:t>
            </a:r>
          </a:p>
        </p:txBody>
      </p:sp>
      <p:pic>
        <p:nvPicPr>
          <p:cNvPr id="2060" name="Picture 12" descr="Image result for anger gif">
            <a:extLst>
              <a:ext uri="{FF2B5EF4-FFF2-40B4-BE49-F238E27FC236}">
                <a16:creationId xmlns:a16="http://schemas.microsoft.com/office/drawing/2014/main" id="{96435490-E621-4221-B4D7-D79C8EB5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94" y="1527050"/>
            <a:ext cx="3480769" cy="323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pallas athene and the centaur">
            <a:extLst>
              <a:ext uri="{FF2B5EF4-FFF2-40B4-BE49-F238E27FC236}">
                <a16:creationId xmlns:a16="http://schemas.microsoft.com/office/drawing/2014/main" id="{3604C49E-750F-407E-AAD2-7249A1A6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94" y="1514674"/>
            <a:ext cx="3480769" cy="32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ular Callout 55">
            <a:extLst>
              <a:ext uri="{FF2B5EF4-FFF2-40B4-BE49-F238E27FC236}">
                <a16:creationId xmlns:a16="http://schemas.microsoft.com/office/drawing/2014/main" id="{10149141-EC18-4337-A15C-142F2855475C}"/>
              </a:ext>
            </a:extLst>
          </p:cNvPr>
          <p:cNvSpPr/>
          <p:nvPr/>
        </p:nvSpPr>
        <p:spPr>
          <a:xfrm>
            <a:off x="2548654" y="1730736"/>
            <a:ext cx="2023346" cy="1108580"/>
          </a:xfrm>
          <a:prstGeom prst="wedgeRoundRectCallout">
            <a:avLst>
              <a:gd name="adj1" fmla="val -68269"/>
              <a:gd name="adj2" fmla="val 54775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is the difference between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reactive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 and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responsive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sp>
        <p:nvSpPr>
          <p:cNvPr id="43" name="Rounded Rectangular Callout 55">
            <a:extLst>
              <a:ext uri="{FF2B5EF4-FFF2-40B4-BE49-F238E27FC236}">
                <a16:creationId xmlns:a16="http://schemas.microsoft.com/office/drawing/2014/main" id="{D7596F92-C90B-4781-A40F-232513988EC4}"/>
              </a:ext>
            </a:extLst>
          </p:cNvPr>
          <p:cNvSpPr/>
          <p:nvPr/>
        </p:nvSpPr>
        <p:spPr>
          <a:xfrm>
            <a:off x="2702748" y="2027036"/>
            <a:ext cx="1863288" cy="873497"/>
          </a:xfrm>
          <a:prstGeom prst="wedgeRoundRectCallout">
            <a:avLst>
              <a:gd name="adj1" fmla="val -80295"/>
              <a:gd name="adj2" fmla="val 4885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Which would be reactive, which responsive?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7BEAE5C-6492-4EE1-93A5-B7B3AE7CF1FF}"/>
              </a:ext>
            </a:extLst>
          </p:cNvPr>
          <p:cNvSpPr/>
          <p:nvPr/>
        </p:nvSpPr>
        <p:spPr>
          <a:xfrm>
            <a:off x="2612855" y="3998537"/>
            <a:ext cx="1660908" cy="873498"/>
          </a:xfrm>
          <a:prstGeom prst="wedgeRoundRectCallout">
            <a:avLst>
              <a:gd name="adj1" fmla="val 66673"/>
              <a:gd name="adj2" fmla="val -557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is Athene doing in the picture?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BA9A40D1-3C8C-4288-AA25-4DF7728D0F54}"/>
              </a:ext>
            </a:extLst>
          </p:cNvPr>
          <p:cNvSpPr/>
          <p:nvPr/>
        </p:nvSpPr>
        <p:spPr>
          <a:xfrm>
            <a:off x="7673288" y="1632733"/>
            <a:ext cx="1280866" cy="725617"/>
          </a:xfrm>
          <a:prstGeom prst="wedgeRoundRectCallout">
            <a:avLst>
              <a:gd name="adj1" fmla="val -121575"/>
              <a:gd name="adj2" fmla="val 40973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Wisely managing!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4456A-C150-744A-CF16-B7163BEC11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BF36B-324A-6866-80C1-A398C7BB8A5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4951"/>
            <a:ext cx="9144000" cy="857250"/>
          </a:xfrm>
          <a:prstGeom prst="rect">
            <a:avLst/>
          </a:prstGeom>
        </p:spPr>
      </p:pic>
      <p:pic>
        <p:nvPicPr>
          <p:cNvPr id="2054" name="Picture 6" descr="Image result for flip chart board transparent background">
            <a:extLst>
              <a:ext uri="{FF2B5EF4-FFF2-40B4-BE49-F238E27FC236}">
                <a16:creationId xmlns:a16="http://schemas.microsoft.com/office/drawing/2014/main" id="{1EDDB65A-5C37-40A0-BFF3-CC5D484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38832" y="2548061"/>
            <a:ext cx="2165746" cy="40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75C0D9-7967-45A0-91EE-A75D71C44ABF}"/>
              </a:ext>
            </a:extLst>
          </p:cNvPr>
          <p:cNvSpPr/>
          <p:nvPr/>
        </p:nvSpPr>
        <p:spPr>
          <a:xfrm>
            <a:off x="128051" y="3077977"/>
            <a:ext cx="1558415" cy="1107996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1. </a:t>
            </a:r>
          </a:p>
          <a:p>
            <a:pPr algn="ctr"/>
            <a:r>
              <a:rPr lang="en-GB" sz="22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Manage</a:t>
            </a:r>
          </a:p>
          <a:p>
            <a:pPr algn="ctr"/>
            <a:r>
              <a:rPr lang="en-GB" sz="22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emotions</a:t>
            </a:r>
            <a:endParaRPr lang="en-GB" sz="2200" dirty="0">
              <a:latin typeface="Bradley Hand ITC" panose="03070402050302030203" pitchFamily="66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AE26E0-F54D-41B1-B474-F4623C4744A8}"/>
              </a:ext>
            </a:extLst>
          </p:cNvPr>
          <p:cNvGrpSpPr/>
          <p:nvPr/>
        </p:nvGrpSpPr>
        <p:grpSpPr>
          <a:xfrm>
            <a:off x="100717" y="5050312"/>
            <a:ext cx="2698073" cy="1603585"/>
            <a:chOff x="446871" y="3304512"/>
            <a:chExt cx="2388459" cy="13974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97CE335-A899-4FD9-A865-8E2348F25029}"/>
                </a:ext>
              </a:extLst>
            </p:cNvPr>
            <p:cNvGrpSpPr/>
            <p:nvPr/>
          </p:nvGrpSpPr>
          <p:grpSpPr>
            <a:xfrm rot="235386">
              <a:off x="446871" y="3459305"/>
              <a:ext cx="2334605" cy="1242635"/>
              <a:chOff x="449915" y="887453"/>
              <a:chExt cx="3171685" cy="155012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ABBE593-AAAD-48AB-9565-1B35AAA70F0A}"/>
                  </a:ext>
                </a:extLst>
              </p:cNvPr>
              <p:cNvGrpSpPr/>
              <p:nvPr/>
            </p:nvGrpSpPr>
            <p:grpSpPr>
              <a:xfrm>
                <a:off x="449915" y="887453"/>
                <a:ext cx="3171685" cy="1550121"/>
                <a:chOff x="246882" y="2367951"/>
                <a:chExt cx="3092513" cy="1623302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93D98A9-0622-4059-96E4-AF7BC4CCAFAB}"/>
                    </a:ext>
                  </a:extLst>
                </p:cNvPr>
                <p:cNvGrpSpPr/>
                <p:nvPr/>
              </p:nvGrpSpPr>
              <p:grpSpPr>
                <a:xfrm rot="21413923">
                  <a:off x="246882" y="2367951"/>
                  <a:ext cx="3087177" cy="1623302"/>
                  <a:chOff x="-140212" y="4399493"/>
                  <a:chExt cx="2986463" cy="1247177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3789036C-4A03-459D-9BB8-48D4C3E2938B}"/>
                      </a:ext>
                    </a:extLst>
                  </p:cNvPr>
                  <p:cNvGrpSpPr/>
                  <p:nvPr/>
                </p:nvGrpSpPr>
                <p:grpSpPr>
                  <a:xfrm rot="95824">
                    <a:off x="-140212" y="4399493"/>
                    <a:ext cx="2986463" cy="1160624"/>
                    <a:chOff x="-99920" y="4333891"/>
                    <a:chExt cx="3337196" cy="1264765"/>
                  </a:xfrm>
                </p:grpSpPr>
                <p:sp>
                  <p:nvSpPr>
                    <p:cNvPr id="40" name="Rounded Rectangle 11">
                      <a:extLst>
                        <a:ext uri="{FF2B5EF4-FFF2-40B4-BE49-F238E27FC236}">
                          <a16:creationId xmlns:a16="http://schemas.microsoft.com/office/drawing/2014/main" id="{D83F4F76-E449-4046-9743-62B97A534131}"/>
                        </a:ext>
                      </a:extLst>
                    </p:cNvPr>
                    <p:cNvSpPr/>
                    <p:nvPr/>
                  </p:nvSpPr>
                  <p:spPr>
                    <a:xfrm rot="20943356">
                      <a:off x="71201" y="4333891"/>
                      <a:ext cx="3166075" cy="1264765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rgbClr val="FFFF66"/>
                      </a:solidFill>
                    </a:ln>
                    <a:effectLst>
                      <a:glow rad="1397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1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3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00" i="1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GB" sz="2200" dirty="0">
                          <a:solidFill>
                            <a:srgbClr val="00B050"/>
                          </a:solidFill>
                          <a:latin typeface="+mj-lt"/>
                        </a:rPr>
                        <a:t>Renaissance</a:t>
                      </a:r>
                    </a:p>
                    <a:p>
                      <a:pPr algn="ctr"/>
                      <a:endParaRPr lang="en-GB" sz="20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sz="2400" dirty="0">
                        <a:solidFill>
                          <a:srgbClr val="00B050"/>
                        </a:solidFill>
                        <a:latin typeface="+mj-lt"/>
                      </a:endParaRPr>
                    </a:p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670BBCB-6C01-41BD-9DC7-479CF7EDEB75}"/>
                        </a:ext>
                      </a:extLst>
                    </p:cNvPr>
                    <p:cNvSpPr txBox="1"/>
                    <p:nvPr/>
                  </p:nvSpPr>
                  <p:spPr>
                    <a:xfrm rot="19244654">
                      <a:off x="-99920" y="4515602"/>
                      <a:ext cx="1274798" cy="2743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1200" i="1" dirty="0">
                          <a:latin typeface="+mj-lt"/>
                        </a:rPr>
                        <a:t>Key word</a:t>
                      </a:r>
                    </a:p>
                  </p:txBody>
                </p:sp>
              </p:grpSp>
              <p:pic>
                <p:nvPicPr>
                  <p:cNvPr id="39" name="Picture 38">
                    <a:extLst>
                      <a:ext uri="{FF2B5EF4-FFF2-40B4-BE49-F238E27FC236}">
                        <a16:creationId xmlns:a16="http://schemas.microsoft.com/office/drawing/2014/main" id="{26104DE1-329A-469D-AB6A-3E0621B157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20914910">
                    <a:off x="173112" y="4931220"/>
                    <a:ext cx="431455" cy="7154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666E1308-272B-478C-A051-8711C1FC2BD2}"/>
                    </a:ext>
                  </a:extLst>
                </p:cNvPr>
                <p:cNvSpPr/>
                <p:nvPr/>
              </p:nvSpPr>
              <p:spPr>
                <a:xfrm rot="20848648">
                  <a:off x="1027905" y="3125393"/>
                  <a:ext cx="2311490" cy="3503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endParaRPr lang="en-GB" sz="1400" dirty="0">
                    <a:latin typeface="+mj-lt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D6479D-1669-4CEA-9BFB-5277FF2F741C}"/>
                  </a:ext>
                </a:extLst>
              </p:cNvPr>
              <p:cNvSpPr/>
              <p:nvPr/>
            </p:nvSpPr>
            <p:spPr>
              <a:xfrm rot="20782109">
                <a:off x="1317987" y="1480553"/>
                <a:ext cx="1989696" cy="802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latin typeface="+mj-lt"/>
                  </a:rPr>
                  <a:t>A period in history beginning around 1400, in Europe.</a:t>
                </a:r>
                <a:endParaRPr lang="en-GB" sz="800" dirty="0">
                  <a:latin typeface="+mj-lt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281BED-93B4-429D-A8CA-A231BB9E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57882">
              <a:off x="2173990" y="3304512"/>
              <a:ext cx="661340" cy="51302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FA10E9B-9B38-44AB-BF50-FB31F4EF5FDB}"/>
              </a:ext>
            </a:extLst>
          </p:cNvPr>
          <p:cNvSpPr/>
          <p:nvPr/>
        </p:nvSpPr>
        <p:spPr>
          <a:xfrm>
            <a:off x="2588250" y="1861154"/>
            <a:ext cx="1989028" cy="1100937"/>
          </a:xfrm>
          <a:prstGeom prst="wedgeRoundRectCallout">
            <a:avLst>
              <a:gd name="adj1" fmla="val 45949"/>
              <a:gd name="adj2" fmla="val -103474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Me, Sandro Botticelli 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(d.1510). </a:t>
            </a:r>
            <a:endParaRPr lang="en-GB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It’s called </a:t>
            </a:r>
            <a:r>
              <a:rPr lang="en-GB" i="1" dirty="0">
                <a:solidFill>
                  <a:schemeClr val="bg1"/>
                </a:solidFill>
                <a:latin typeface="+mj-lt"/>
              </a:rPr>
              <a:t>Athene and the Centaur. 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Rounded Rectangular Callout 56">
            <a:extLst>
              <a:ext uri="{FF2B5EF4-FFF2-40B4-BE49-F238E27FC236}">
                <a16:creationId xmlns:a16="http://schemas.microsoft.com/office/drawing/2014/main" id="{AACFFCA5-D5ED-482D-AE1E-98867BDE6DA7}"/>
              </a:ext>
            </a:extLst>
          </p:cNvPr>
          <p:cNvSpPr/>
          <p:nvPr/>
        </p:nvSpPr>
        <p:spPr>
          <a:xfrm>
            <a:off x="3688235" y="5146974"/>
            <a:ext cx="3696322" cy="855306"/>
          </a:xfrm>
          <a:prstGeom prst="wedgeRoundRectCallout">
            <a:avLst>
              <a:gd name="adj1" fmla="val 56102"/>
              <a:gd name="adj2" fmla="val 27896"/>
              <a:gd name="adj3" fmla="val 16667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i="1" dirty="0">
                <a:solidFill>
                  <a:schemeClr val="bg1"/>
                </a:solidFill>
                <a:latin typeface="+mj-lt"/>
              </a:rPr>
              <a:t>Reactive</a:t>
            </a:r>
            <a:r>
              <a:rPr lang="en-GB" dirty="0">
                <a:solidFill>
                  <a:schemeClr val="bg1"/>
                </a:solidFill>
                <a:latin typeface="+mj-lt"/>
              </a:rPr>
              <a:t> is a ‘knee-jerk’ or ‘hot-headed’ reaction. Useful in some situations but destructive in others.</a:t>
            </a:r>
          </a:p>
          <a:p>
            <a:pPr algn="ctr"/>
            <a:endParaRPr lang="en-GB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Rounded Rectangular Callout 55">
            <a:extLst>
              <a:ext uri="{FF2B5EF4-FFF2-40B4-BE49-F238E27FC236}">
                <a16:creationId xmlns:a16="http://schemas.microsoft.com/office/drawing/2014/main" id="{2857556C-D0B1-4D3C-A654-C98B09DEDB32}"/>
              </a:ext>
            </a:extLst>
          </p:cNvPr>
          <p:cNvSpPr/>
          <p:nvPr/>
        </p:nvSpPr>
        <p:spPr>
          <a:xfrm>
            <a:off x="3805077" y="5239271"/>
            <a:ext cx="3497877" cy="763009"/>
          </a:xfrm>
          <a:prstGeom prst="wedgeRoundRectCallout">
            <a:avLst>
              <a:gd name="adj1" fmla="val 59209"/>
              <a:gd name="adj2" fmla="val 20824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Can you name the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renaissance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artist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who painted this picture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?</a:t>
            </a:r>
            <a:endParaRPr lang="en-GB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2" name="Rounded Rectangular Callout 55">
            <a:extLst>
              <a:ext uri="{FF2B5EF4-FFF2-40B4-BE49-F238E27FC236}">
                <a16:creationId xmlns:a16="http://schemas.microsoft.com/office/drawing/2014/main" id="{6893DDDE-4555-49A1-BD01-3587988FC79B}"/>
              </a:ext>
            </a:extLst>
          </p:cNvPr>
          <p:cNvSpPr/>
          <p:nvPr/>
        </p:nvSpPr>
        <p:spPr>
          <a:xfrm>
            <a:off x="3608831" y="5167594"/>
            <a:ext cx="3756036" cy="912990"/>
          </a:xfrm>
          <a:prstGeom prst="wedgeRoundRectCallout">
            <a:avLst>
              <a:gd name="adj1" fmla="val 57231"/>
              <a:gd name="adj2" fmla="val 210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Athene represents human wisdom.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centaur (half man half animal) often represents human emotion.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C219A6A-C6C5-49C2-924D-2003B22CA672}"/>
              </a:ext>
            </a:extLst>
          </p:cNvPr>
          <p:cNvSpPr/>
          <p:nvPr/>
        </p:nvSpPr>
        <p:spPr>
          <a:xfrm>
            <a:off x="3980386" y="5258156"/>
            <a:ext cx="3246609" cy="763009"/>
          </a:xfrm>
          <a:prstGeom prst="wedgeRoundRectCallout">
            <a:avLst>
              <a:gd name="adj1" fmla="val 61544"/>
              <a:gd name="adj2" fmla="val 1874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How might managing emotions cultivate </a:t>
            </a:r>
            <a:r>
              <a:rPr lang="en-GB" i="1" dirty="0">
                <a:solidFill>
                  <a:srgbClr val="00B050"/>
                </a:solidFill>
                <a:latin typeface="+mj-lt"/>
              </a:rPr>
              <a:t>equanimity</a:t>
            </a:r>
            <a:r>
              <a:rPr lang="en-GB" dirty="0">
                <a:solidFill>
                  <a:srgbClr val="00B050"/>
                </a:solidFill>
                <a:latin typeface="+mj-lt"/>
              </a:rPr>
              <a:t>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0EBC1FD-8E96-D64B-54FF-5AAA8D3B3092}"/>
              </a:ext>
            </a:extLst>
          </p:cNvPr>
          <p:cNvSpPr/>
          <p:nvPr/>
        </p:nvSpPr>
        <p:spPr>
          <a:xfrm>
            <a:off x="2463257" y="5036336"/>
            <a:ext cx="4638412" cy="874914"/>
          </a:xfrm>
          <a:prstGeom prst="wedgeRoundRectCallout">
            <a:avLst>
              <a:gd name="adj1" fmla="val 61076"/>
              <a:gd name="adj2" fmla="val 3235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The following insights from religion, philosophy and psychology, suggest ways in which we might go about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cultivating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i="1" dirty="0">
                <a:solidFill>
                  <a:schemeClr val="tx1"/>
                </a:solidFill>
                <a:latin typeface="+mj-lt"/>
              </a:rPr>
              <a:t>equanimity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17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43" grpId="0" animBg="1"/>
      <p:bldP spid="14" grpId="0" animBg="1"/>
      <p:bldP spid="60" grpId="0" animBg="1"/>
      <p:bldP spid="12" grpId="0" animBg="1"/>
      <p:bldP spid="12" grpId="1" animBg="1"/>
      <p:bldP spid="20" grpId="0" animBg="1"/>
      <p:bldP spid="20" grpId="1" animBg="1"/>
      <p:bldP spid="29" grpId="0" animBg="1"/>
      <p:bldP spid="29" grpId="1" animBg="1"/>
      <p:bldP spid="42" grpId="0" animBg="1"/>
      <p:bldP spid="42" grpId="1" animBg="1"/>
      <p:bldP spid="27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74DCB79B-D7EF-2C21-2648-69BCEAEC42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83805" y="0"/>
            <a:ext cx="760193" cy="760193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9F3F927-E030-4E40-B8D2-EF703C8AD7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99355">
            <a:off x="3873286" y="672647"/>
            <a:ext cx="1420979" cy="178681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5BBF07-4258-4778-A153-6AC9B68B091F}"/>
              </a:ext>
            </a:extLst>
          </p:cNvPr>
          <p:cNvSpPr/>
          <p:nvPr/>
        </p:nvSpPr>
        <p:spPr>
          <a:xfrm>
            <a:off x="50998" y="186894"/>
            <a:ext cx="44012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Equanimity</a:t>
            </a:r>
            <a:endParaRPr lang="en-GB" sz="4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D2A58F-CB1E-4150-A863-0ADBC323F530}"/>
              </a:ext>
            </a:extLst>
          </p:cNvPr>
          <p:cNvSpPr/>
          <p:nvPr/>
        </p:nvSpPr>
        <p:spPr>
          <a:xfrm>
            <a:off x="270934" y="1265282"/>
            <a:ext cx="2735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+mj-lt"/>
              </a:rPr>
              <a:t>Mental calmness in</a:t>
            </a:r>
          </a:p>
          <a:p>
            <a:pPr algn="ctr"/>
            <a:r>
              <a:rPr lang="en-GB" dirty="0">
                <a:latin typeface="+mj-lt"/>
              </a:rPr>
              <a:t> difficult situations.</a:t>
            </a:r>
          </a:p>
        </p:txBody>
      </p:sp>
      <p:sp>
        <p:nvSpPr>
          <p:cNvPr id="3" name="AutoShape 2" descr="https://www.spiritualityandpractice.com/uploads/features/images/be-like-the-mountain-hero.jpg">
            <a:extLst>
              <a:ext uri="{FF2B5EF4-FFF2-40B4-BE49-F238E27FC236}">
                <a16:creationId xmlns:a16="http://schemas.microsoft.com/office/drawing/2014/main" id="{389182D3-E070-49C9-85EE-1FDB194526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A picture containing person, man, sport, tennis&#10;&#10;Description automatically generated">
            <a:extLst>
              <a:ext uri="{FF2B5EF4-FFF2-40B4-BE49-F238E27FC236}">
                <a16:creationId xmlns:a16="http://schemas.microsoft.com/office/drawing/2014/main" id="{40386BBB-FE9F-4EAE-B8B7-56980D78E5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20" y="2245577"/>
            <a:ext cx="3231203" cy="3985151"/>
          </a:xfrm>
          <a:prstGeom prst="rect">
            <a:avLst/>
          </a:prstGeom>
        </p:spPr>
      </p:pic>
      <p:pic>
        <p:nvPicPr>
          <p:cNvPr id="2054" name="Picture 6" descr="Image result for flip chart board transparent background">
            <a:extLst>
              <a:ext uri="{FF2B5EF4-FFF2-40B4-BE49-F238E27FC236}">
                <a16:creationId xmlns:a16="http://schemas.microsoft.com/office/drawing/2014/main" id="{1EDDB65A-5C37-40A0-BFF3-CC5D484A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5823" y="2578200"/>
            <a:ext cx="2165746" cy="40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75C0D9-7967-45A0-91EE-A75D71C44ABF}"/>
              </a:ext>
            </a:extLst>
          </p:cNvPr>
          <p:cNvSpPr/>
          <p:nvPr/>
        </p:nvSpPr>
        <p:spPr>
          <a:xfrm>
            <a:off x="213987" y="2988034"/>
            <a:ext cx="1426125" cy="1200329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2. </a:t>
            </a:r>
          </a:p>
          <a:p>
            <a:r>
              <a:rPr lang="en-GB" sz="2400" b="1" dirty="0">
                <a:solidFill>
                  <a:srgbClr val="272727"/>
                </a:solidFill>
                <a:latin typeface="Bradley Hand ITC" panose="03070402050302030203" pitchFamily="66" charset="0"/>
              </a:rPr>
              <a:t>Find the positives.</a:t>
            </a:r>
            <a:endParaRPr lang="en-GB" sz="2400" dirty="0">
              <a:latin typeface="Bradley Hand ITC" panose="03070402050302030203" pitchFamily="66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93F68D-4BB7-443A-B8ED-283D71E644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46" y="1031651"/>
            <a:ext cx="3644432" cy="409265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E62BF84-6B70-41BC-849E-00606782C725}"/>
              </a:ext>
            </a:extLst>
          </p:cNvPr>
          <p:cNvSpPr/>
          <p:nvPr/>
        </p:nvSpPr>
        <p:spPr>
          <a:xfrm>
            <a:off x="4702345" y="164319"/>
            <a:ext cx="3591693" cy="858904"/>
          </a:xfrm>
          <a:prstGeom prst="wedgeRoundRectCallout">
            <a:avLst>
              <a:gd name="adj1" fmla="val 58252"/>
              <a:gd name="adj2" fmla="val -128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dirty="0">
                <a:solidFill>
                  <a:schemeClr val="tx1"/>
                </a:solidFill>
                <a:latin typeface="+mj-lt"/>
              </a:rPr>
              <a:t>Finding the positives can bring a sense of balance when things aren’t going as well as we hoped.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9C7C21F-2DEF-44AA-B50D-79DDE0526501}"/>
              </a:ext>
            </a:extLst>
          </p:cNvPr>
          <p:cNvSpPr/>
          <p:nvPr/>
        </p:nvSpPr>
        <p:spPr>
          <a:xfrm>
            <a:off x="2624326" y="2262639"/>
            <a:ext cx="1827884" cy="1051009"/>
          </a:xfrm>
          <a:prstGeom prst="wedgeRoundRectCallout">
            <a:avLst>
              <a:gd name="adj1" fmla="val 62025"/>
              <a:gd name="adj2" fmla="val -10365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Because 1000s of years ago we depended on this to survive. 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31669889-0BAD-484B-B710-D1ACB93412C4}"/>
              </a:ext>
            </a:extLst>
          </p:cNvPr>
          <p:cNvSpPr/>
          <p:nvPr/>
        </p:nvSpPr>
        <p:spPr>
          <a:xfrm>
            <a:off x="2733090" y="4465577"/>
            <a:ext cx="1827883" cy="1452726"/>
          </a:xfrm>
          <a:prstGeom prst="wedgeRoundRectCallout">
            <a:avLst>
              <a:gd name="adj1" fmla="val -81561"/>
              <a:gd name="adj2" fmla="val -131042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  <a:latin typeface="+mj-lt"/>
              </a:rPr>
              <a:t>What positives have you found when things haven’t gone well for you? 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7F7C1B33-3839-4E1B-B8AD-96D482A7D4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55" y="1588447"/>
            <a:ext cx="3492793" cy="317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52B000-1BC0-4E7D-B1FC-B7D59613E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82" y="1480916"/>
            <a:ext cx="3590113" cy="3219362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374803F-D7BE-4AFA-B9F3-832CDFF7C732}"/>
              </a:ext>
            </a:extLst>
          </p:cNvPr>
          <p:cNvSpPr/>
          <p:nvPr/>
        </p:nvSpPr>
        <p:spPr>
          <a:xfrm>
            <a:off x="2823885" y="2579480"/>
            <a:ext cx="1463200" cy="464747"/>
          </a:xfrm>
          <a:prstGeom prst="wedgeRoundRectCallout">
            <a:avLst>
              <a:gd name="adj1" fmla="val -90371"/>
              <a:gd name="adj2" fmla="val 8274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</a:rPr>
              <a:t>Epic fail!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321871-4DF9-42EB-0B12-9921342B21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12" y="4242796"/>
            <a:ext cx="2126125" cy="205676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EF42975-3EF8-4D52-8FEF-0F5FE6464ADD}"/>
              </a:ext>
            </a:extLst>
          </p:cNvPr>
          <p:cNvSpPr/>
          <p:nvPr/>
        </p:nvSpPr>
        <p:spPr>
          <a:xfrm>
            <a:off x="3077185" y="5298217"/>
            <a:ext cx="4187827" cy="679919"/>
          </a:xfrm>
          <a:prstGeom prst="wedgeRoundRectCallout">
            <a:avLst>
              <a:gd name="adj1" fmla="val 57907"/>
              <a:gd name="adj2" fmla="val 1553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This does not always come easy, as our minds are hard-wired to focus on the bad. </a:t>
            </a:r>
          </a:p>
        </p:txBody>
      </p:sp>
    </p:spTree>
    <p:extLst>
      <p:ext uri="{BB962C8B-B14F-4D97-AF65-F5344CB8AC3E}">
        <p14:creationId xmlns:p14="http://schemas.microsoft.com/office/powerpoint/2010/main" val="38344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7" grpId="0" animBg="1"/>
      <p:bldP spid="21" grpId="0" animBg="1"/>
      <p:bldP spid="21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5C90B208DBB459738D1DD591C83D1" ma:contentTypeVersion="13" ma:contentTypeDescription="Create a new document." ma:contentTypeScope="" ma:versionID="31c30ca8f77409c3b689562e7f06ba07">
  <xsd:schema xmlns:xsd="http://www.w3.org/2001/XMLSchema" xmlns:xs="http://www.w3.org/2001/XMLSchema" xmlns:p="http://schemas.microsoft.com/office/2006/metadata/properties" xmlns:ns3="16a576fd-9092-4582-93e0-9d4f5522b55e" xmlns:ns4="17e53305-ad89-4322-a536-006b070abce7" targetNamespace="http://schemas.microsoft.com/office/2006/metadata/properties" ma:root="true" ma:fieldsID="2e35bddbec49dfa900fde1080dd7f530" ns3:_="" ns4:_="">
    <xsd:import namespace="16a576fd-9092-4582-93e0-9d4f5522b55e"/>
    <xsd:import namespace="17e53305-ad89-4322-a536-006b070abc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576fd-9092-4582-93e0-9d4f5522b5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53305-ad89-4322-a536-006b070abc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21ED17-271F-4F6F-BE13-65B8BCCDB9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a576fd-9092-4582-93e0-9d4f5522b55e"/>
    <ds:schemaRef ds:uri="17e53305-ad89-4322-a536-006b070ab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1A111-72EC-4CFF-91F6-FD946997B3B6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17e53305-ad89-4322-a536-006b070abce7"/>
    <ds:schemaRef ds:uri="16a576fd-9092-4582-93e0-9d4f5522b55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BFE68E-B7CD-4A55-BAC2-D83C0C9439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29338</TotalTime>
  <Words>1030</Words>
  <Application>Microsoft Office PowerPoint</Application>
  <PresentationFormat>On-screen Show (4:3)</PresentationFormat>
  <Paragraphs>364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Rudland</dc:creator>
  <cp:lastModifiedBy>Richard Brock (smsc4schools.co.uk)</cp:lastModifiedBy>
  <cp:revision>1207</cp:revision>
  <dcterms:created xsi:type="dcterms:W3CDTF">2020-08-12T11:41:58Z</dcterms:created>
  <dcterms:modified xsi:type="dcterms:W3CDTF">2023-05-09T15:12:38Z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0x010100D205C90B208DBB459738D1DD591C83D1</vt:lpwstr>
  </property>
</Properties>
</file>