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18"/>
  </p:notesMasterIdLst>
  <p:sldIdLst>
    <p:sldId id="1937" r:id="rId5"/>
    <p:sldId id="1939" r:id="rId6"/>
    <p:sldId id="1948" r:id="rId7"/>
    <p:sldId id="1957" r:id="rId8"/>
    <p:sldId id="1945" r:id="rId9"/>
    <p:sldId id="1951" r:id="rId10"/>
    <p:sldId id="1952" r:id="rId11"/>
    <p:sldId id="1950" r:id="rId12"/>
    <p:sldId id="1960" r:id="rId13"/>
    <p:sldId id="1955" r:id="rId14"/>
    <p:sldId id="1958" r:id="rId15"/>
    <p:sldId id="1959" r:id="rId16"/>
    <p:sldId id="195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 (smsc4schools.co.uk)" initials="RB(" lastIdx="2" clrIdx="0">
    <p:extLst>
      <p:ext uri="{19B8F6BF-5375-455C-9EA6-DF929625EA0E}">
        <p15:presenceInfo xmlns:p15="http://schemas.microsoft.com/office/powerpoint/2012/main" userId="S::admin@smsc4schools.co.uk::f6f22c57-3cf3-42eb-ac54-1818cc724ccb" providerId="AD"/>
      </p:ext>
    </p:extLst>
  </p:cmAuthor>
  <p:cmAuthor id="2" name="richard brock" initials="rb" lastIdx="1" clrIdx="1">
    <p:extLst>
      <p:ext uri="{19B8F6BF-5375-455C-9EA6-DF929625EA0E}">
        <p15:presenceInfo xmlns:p15="http://schemas.microsoft.com/office/powerpoint/2012/main" userId="7447919367b5cf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99"/>
    <a:srgbClr val="CC3300"/>
    <a:srgbClr val="FF3300"/>
    <a:srgbClr val="FF9933"/>
    <a:srgbClr val="CC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6811" autoAdjust="0"/>
  </p:normalViewPr>
  <p:slideViewPr>
    <p:cSldViewPr snapToGrid="0">
      <p:cViewPr varScale="1">
        <p:scale>
          <a:sx n="97" d="100"/>
          <a:sy n="97" d="100"/>
        </p:scale>
        <p:origin x="20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B6B61-56A4-4EA2-9935-7DDD1AB372D1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C31FB-BC84-48C0-B8E2-4AF482D8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5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51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953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78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219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0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https://www.etymonline.com/word/idiosyncrasy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88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https://www.indy100.com/article/geniuses-unusual-habits-albert-einstein-jane-austen-agatha-christie-beethoven-loenardo-da-vinci-8100936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http://listverse.com/2009/03/15/10-incredibly-eccentric-people/</a:t>
            </a:r>
          </a:p>
          <a:p>
            <a:endParaRPr lang="en-GB" b="0" dirty="0">
              <a:latin typeface="+mj-lt"/>
            </a:endParaRPr>
          </a:p>
          <a:p>
            <a:r>
              <a:rPr lang="en-GB" b="0" dirty="0">
                <a:latin typeface="+mj-lt"/>
              </a:rPr>
              <a:t>https://i-d.vice.com/en_uk/article/mbdn54/how-our-perception-of-a-celebrity-changes-after-they-dye-their-hair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3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https://www.theguardian.com/teacher-network/2015/sep/26/secret-teacher-brilliant-eccentrics-are-a-dying-breed-in-education</a:t>
            </a:r>
          </a:p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487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72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8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https://www.telegraph.co.uk/books/authors/spoonerisms-best-spooner-lines/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91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311D-762C-49ED-B65A-6622AB1AE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439DB-6F04-44AB-B2D0-E6837DA33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ACE7-4B94-4C4E-9475-978D1E3F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2C28C-D7B1-442F-BFB0-28FA439A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40412-E894-433E-A018-D3AD0D59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27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EF75-4DAA-4290-9D0B-2994C142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E447E-15E7-449F-9457-5C0F5C8CC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28662-A1DC-4794-8AE1-AB7AA697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FE19E-2762-487D-B540-7EF09928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C4A2B-0435-402E-B06C-36825D1C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1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B06FD-A863-49CE-8988-72ED8488C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E909D-9602-45E9-9CAF-A9D9812AC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05EE4-F980-4568-B01C-1DE95906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EBFC7-0890-47DC-85D7-3CBF42CE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730F-CB6E-4F24-B838-977CFDCD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27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E05A-86F7-4703-A246-48AC9C00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5587-F955-409B-9846-247AEEFD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24A0B-120D-4ECE-B9D3-DCE4A90A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BE77D-8566-45F5-9189-9FA145994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1B46B-53F9-484E-AFD8-657AE6BC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2380-6DA8-49D6-A305-C9642062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4D629-C13B-45F3-A34C-F5664DA83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2F989-BFAC-448F-8AA7-4E6DAEDD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CDCA9-9990-4B6B-B370-D53B5986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C67D9-FC4C-45A4-B1EF-E339B77D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0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02856-C644-415E-8578-F16A3292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306F5-97E5-402A-A8B3-8BFCA9DF3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842F2-A0EE-4F7A-93D4-F9047EB24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E7B38-5D07-4451-BCC4-6D6CE681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EEEB6-0866-41EB-9F67-905E1710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329FD-1BE7-46CE-A15D-1A3D6387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3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6C1D-9287-4B13-AEE3-B626C951E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08366-D76C-42AA-BCE5-3DDBA2410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3889E-DFF9-494E-8515-67EBFDF70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795EE-B9D1-4741-9AFD-CE45D0337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D8E052-E3B6-4ECD-99B1-884CDD4F4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A6A72D-DE04-4D05-A5A0-A16C025D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31FE9-CFB4-42E0-9DD0-58D635C1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94A86E-F3E0-456F-92E0-630C1E22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39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0723-0260-4D7C-8E53-2B3B32C4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57A15-8215-48A3-A2ED-D80EED7B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5DD4E-3DFA-4751-8615-39220C9F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2F271-9175-4720-B3E9-D5F26889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30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0EB87-C277-4553-BC78-9AA7234A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885FF-3496-4CF8-995D-6178B3B8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182AA-0C98-4DC5-B57F-03BF8161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0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891A-E6BF-4AE2-94B1-4FD2A309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C0FA-523E-47FD-9318-34F429A0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727D0-6206-4B0B-9D3E-9253A97B5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221D-CE5A-430B-8F67-A14E0254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4E619-744E-4187-9B96-350A05E3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F621E-E896-4F34-A101-2735383E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E0FBA-5364-401C-B3B3-3FAB7D2F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2AFD45-670A-4262-8457-7D33F727A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DE05-DA25-46EE-815F-C27F07ED7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04B28-52F9-403F-BB02-4C07F182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EA06B-26F7-4965-B2E6-C84A4A4E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5CFB1-485C-4745-8AA7-EFC22F63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0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66E33-BA49-486A-8148-69CDC9A7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139F3-2BB3-4AAE-B0D4-032DFAF93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C9CAE-C5B6-4D3E-9295-FB862672B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39F7-C31A-4CEA-A4D9-4F41E98F25E0}" type="datetimeFigureOut">
              <a:rPr lang="en-GB" smtClean="0"/>
              <a:t>03/01/2023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F598D-316F-482C-AC5C-54524270B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92BDD-0D31-46F7-A22D-37FD23BF6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8159F-2B9A-4AD6-89CE-CD8B610826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0750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3.jpeg"/><Relationship Id="rId4" Type="http://schemas.openxmlformats.org/officeDocument/2006/relationships/image" Target="../media/image18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18" Type="http://schemas.openxmlformats.org/officeDocument/2006/relationships/image" Target="../media/image12.gif"/><Relationship Id="rId26" Type="http://schemas.microsoft.com/office/2007/relationships/hdphoto" Target="../media/hdphoto4.wdp"/><Relationship Id="rId3" Type="http://schemas.openxmlformats.org/officeDocument/2006/relationships/image" Target="../media/image13.png"/><Relationship Id="rId21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5.wdp"/><Relationship Id="rId24" Type="http://schemas.openxmlformats.org/officeDocument/2006/relationships/image" Target="../media/image27.jpeg"/><Relationship Id="rId5" Type="http://schemas.openxmlformats.org/officeDocument/2006/relationships/image" Target="../media/image18.png"/><Relationship Id="rId15" Type="http://schemas.openxmlformats.org/officeDocument/2006/relationships/image" Target="../media/image10.png"/><Relationship Id="rId23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5.jpeg"/><Relationship Id="rId22" Type="http://schemas.microsoft.com/office/2007/relationships/hdphoto" Target="../media/hdphoto3.wdp"/><Relationship Id="rId27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32.jpeg"/><Relationship Id="rId1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4.jpe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34.jpeg"/><Relationship Id="rId15" Type="http://schemas.microsoft.com/office/2007/relationships/hdphoto" Target="../media/hdphoto1.wdp"/><Relationship Id="rId10" Type="http://schemas.openxmlformats.org/officeDocument/2006/relationships/image" Target="../media/image14.jpe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9.jpe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E84AACB-BA54-462C-BE3D-D88CDC3652BE}"/>
              </a:ext>
            </a:extLst>
          </p:cNvPr>
          <p:cNvSpPr/>
          <p:nvPr/>
        </p:nvSpPr>
        <p:spPr>
          <a:xfrm>
            <a:off x="133130" y="154547"/>
            <a:ext cx="363458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130C2B-10DE-4EF6-8031-1FDFB8A232F4}"/>
              </a:ext>
            </a:extLst>
          </p:cNvPr>
          <p:cNvSpPr/>
          <p:nvPr/>
        </p:nvSpPr>
        <p:spPr>
          <a:xfrm>
            <a:off x="133129" y="1210438"/>
            <a:ext cx="3634586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things that make me different are the things that make me.”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latin typeface="Calibri Light" panose="020F0302020204030204" pitchFamily="34" charset="0"/>
                <a:ea typeface="Calibri" panose="020F0502020204030204" pitchFamily="34" charset="0"/>
              </a:rPr>
              <a:t> A. A. Milne </a:t>
            </a:r>
            <a:r>
              <a:rPr lang="en-GB" sz="1400" dirty="0">
                <a:latin typeface="Calibri Light" panose="020F0302020204030204" pitchFamily="34" charset="0"/>
                <a:ea typeface="Calibri" panose="020F0502020204030204" pitchFamily="34" charset="0"/>
              </a:rPr>
              <a:t>(d.1956)</a:t>
            </a:r>
            <a:endParaRPr lang="en-GB" dirty="0"/>
          </a:p>
        </p:txBody>
      </p:sp>
      <p:pic>
        <p:nvPicPr>
          <p:cNvPr id="12" name="Picture 4" descr="Image result for john keating">
            <a:extLst>
              <a:ext uri="{FF2B5EF4-FFF2-40B4-BE49-F238E27FC236}">
                <a16:creationId xmlns:a16="http://schemas.microsoft.com/office/drawing/2014/main" id="{04030DF4-D8C5-4281-9EFF-E4D328AA9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0" b="99696" l="11083" r="100000">
                        <a14:foregroundMark x1="37028" y1="14155" x2="62720" y2="5327"/>
                        <a14:foregroundMark x1="62720" y1="5327" x2="76322" y2="8371"/>
                        <a14:foregroundMark x1="76322" y1="8371" x2="82116" y2="16743"/>
                        <a14:foregroundMark x1="54408" y1="3349" x2="68262" y2="4110"/>
                        <a14:foregroundMark x1="68262" y1="4110" x2="73048" y2="5936"/>
                        <a14:foregroundMark x1="74307" y1="11416" x2="81360" y2="25723"/>
                        <a14:foregroundMark x1="25441" y1="57078" x2="35516" y2="69102"/>
                        <a14:foregroundMark x1="35516" y1="69102" x2="47859" y2="76865"/>
                        <a14:foregroundMark x1="36272" y1="48554" x2="93703" y2="86910"/>
                        <a14:foregroundMark x1="62469" y1="35008" x2="99748" y2="70320"/>
                        <a14:foregroundMark x1="60453" y1="48706" x2="98992" y2="90715"/>
                        <a14:foregroundMark x1="41310" y1="94977" x2="89421" y2="49619"/>
                        <a14:foregroundMark x1="45088" y1="97412" x2="49874" y2="97412"/>
                        <a14:foregroundMark x1="49874" y1="97412" x2="72796" y2="95890"/>
                        <a14:foregroundMark x1="72796" y1="95890" x2="86650" y2="96043"/>
                        <a14:foregroundMark x1="86650" y1="96043" x2="91436" y2="95890"/>
                        <a14:foregroundMark x1="35516" y1="50228" x2="34761" y2="61035"/>
                        <a14:foregroundMark x1="34761" y1="61035" x2="40302" y2="65753"/>
                        <a14:foregroundMark x1="34005" y1="82040" x2="44584" y2="95738"/>
                        <a14:foregroundMark x1="35264" y1="78387" x2="45340" y2="96195"/>
                        <a14:foregroundMark x1="33249" y1="76865" x2="34005" y2="91324"/>
                        <a14:backgroundMark x1="82872" y1="3501" x2="99748" y2="9132"/>
                        <a14:backgroundMark x1="94458" y1="21918" x2="92443" y2="46728"/>
                        <a14:backgroundMark x1="73048" y1="40030" x2="99748" y2="32268"/>
                        <a14:backgroundMark x1="88665" y1="45967" x2="93955" y2="48554"/>
                        <a14:backgroundMark x1="30730" y1="92998" x2="40302" y2="97717"/>
                        <a14:backgroundMark x1="27960" y1="98021" x2="38539" y2="99239"/>
                        <a14:backgroundMark x1="39798" y1="97108" x2="42569" y2="99696"/>
                        <a14:backgroundMark x1="99748" y1="91933" x2="90176" y2="97412"/>
                        <a14:backgroundMark x1="99748" y1="96043" x2="97229" y2="96499"/>
                        <a14:backgroundMark x1="99748" y1="93912" x2="94710" y2="9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06461">
            <a:off x="5797623" y="1932060"/>
            <a:ext cx="1742418" cy="26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jack sparrow transparent">
            <a:extLst>
              <a:ext uri="{FF2B5EF4-FFF2-40B4-BE49-F238E27FC236}">
                <a16:creationId xmlns:a16="http://schemas.microsoft.com/office/drawing/2014/main" id="{960DEB31-560F-47CB-A42B-071A25A8A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22"/>
          <a:stretch/>
        </p:blipFill>
        <p:spPr bwMode="auto">
          <a:xfrm>
            <a:off x="3492478" y="1072617"/>
            <a:ext cx="5625553" cy="51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07FA7-BD1A-41C5-8D42-74A28682B0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16" y="2386287"/>
            <a:ext cx="6432031" cy="4027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3E833-F412-4800-A1CE-D13A6D770A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52507" y="-4335"/>
            <a:ext cx="3300609" cy="3722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7A69F8-3387-4585-9751-4091DC58BD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348" y="2975206"/>
            <a:ext cx="2657668" cy="3316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27595-9406-4941-928E-94801D406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347" y="3288254"/>
            <a:ext cx="3147594" cy="300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A3AE54-5E1E-4C83-BA07-E6552345CB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687" y="4378918"/>
            <a:ext cx="816651" cy="5307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6A3468-EAA8-4C77-B0D4-F8A69E6D7F2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266" y="3795056"/>
            <a:ext cx="2962688" cy="2495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4E2CC-7BCB-5DD8-6438-52B0FA16D3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16" y="6034818"/>
            <a:ext cx="9144000" cy="857250"/>
          </a:xfrm>
          <a:prstGeom prst="rect">
            <a:avLst/>
          </a:prstGeom>
        </p:spPr>
      </p:pic>
      <p:pic>
        <p:nvPicPr>
          <p:cNvPr id="14" name="Picture 2" descr="Image result for oscar wilde">
            <a:extLst>
              <a:ext uri="{FF2B5EF4-FFF2-40B4-BE49-F238E27FC236}">
                <a16:creationId xmlns:a16="http://schemas.microsoft.com/office/drawing/2014/main" id="{81808E43-95A7-42C0-9D4F-C17A2107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00" b="95333" l="10000" r="90000">
                        <a14:foregroundMark x1="37750" y1="5500" x2="52500" y2="9500"/>
                        <a14:foregroundMark x1="49000" y1="13167" x2="56250" y2="20500"/>
                        <a14:foregroundMark x1="56250" y1="20500" x2="56250" y2="20500"/>
                        <a14:foregroundMark x1="40500" y1="95333" x2="44500" y2="87667"/>
                        <a14:foregroundMark x1="33500" y1="35074" x2="33500" y2="34000"/>
                        <a14:backgroundMark x1="33750" y1="35500" x2="32750" y2="34500"/>
                        <a14:backgroundMark x1="33500" y1="35000" x2="33750" y2="33500"/>
                        <a14:backgroundMark x1="64750" y1="34833" x2="64750" y2="34833"/>
                        <a14:backgroundMark x1="64500" y1="33500" x2="64500" y2="3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432" y="5146601"/>
            <a:ext cx="1131676" cy="12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dog lead transparent">
            <a:extLst>
              <a:ext uri="{FF2B5EF4-FFF2-40B4-BE49-F238E27FC236}">
                <a16:creationId xmlns:a16="http://schemas.microsoft.com/office/drawing/2014/main" id="{6DD1F177-BB55-4C1C-838C-815672B4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87707">
            <a:off x="3460451" y="5701863"/>
            <a:ext cx="703857" cy="5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gif lobster transparent">
            <a:extLst>
              <a:ext uri="{FF2B5EF4-FFF2-40B4-BE49-F238E27FC236}">
                <a16:creationId xmlns:a16="http://schemas.microsoft.com/office/drawing/2014/main" id="{BDC66D54-3352-4A46-A228-2A99ADCC86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6569" y="6188217"/>
            <a:ext cx="547620" cy="29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2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984A488-130F-B23F-E4D4-BBCFDD9EB3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07874">
            <a:off x="2950765" y="1951732"/>
            <a:ext cx="1735484" cy="16558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4BC65D-593B-4F72-E177-13F7D2C2C9CA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60827-DC84-A0BD-B8BD-76761134AD15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55A41A7-0F53-92DC-CCAB-FCA0BE3AEE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70DAE-C06E-4E30-98F1-9E508D0E8B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9" y="1006597"/>
            <a:ext cx="4407528" cy="3444632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580098F-C7D7-43DF-B6E0-500AF5B8292F}"/>
              </a:ext>
            </a:extLst>
          </p:cNvPr>
          <p:cNvSpPr/>
          <p:nvPr/>
        </p:nvSpPr>
        <p:spPr>
          <a:xfrm>
            <a:off x="3959133" y="378364"/>
            <a:ext cx="4122363" cy="628898"/>
          </a:xfrm>
          <a:prstGeom prst="wedgeRoundRectCallout">
            <a:avLst>
              <a:gd name="adj1" fmla="val 59555"/>
              <a:gd name="adj2" fmla="val -2543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Watch the following clip of Piglet </a:t>
            </a:r>
          </a:p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singing about his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idiosyncrasies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A9E3B6-AE65-4575-B0DE-C0961A7890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134" y="1413770"/>
            <a:ext cx="4217418" cy="2653017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F7EABEB-4608-C2E3-3271-AD4D184EC03B}"/>
              </a:ext>
            </a:extLst>
          </p:cNvPr>
          <p:cNvSpPr/>
          <p:nvPr/>
        </p:nvSpPr>
        <p:spPr>
          <a:xfrm>
            <a:off x="919921" y="2504775"/>
            <a:ext cx="1703004" cy="1200329"/>
          </a:xfrm>
          <a:prstGeom prst="wedgeRoundRectCallout">
            <a:avLst>
              <a:gd name="adj1" fmla="val 117274"/>
              <a:gd name="adj2" fmla="val 398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Identify where  Piglet sings about  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idiosyncrasy..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636DC-31AA-7EA5-22D8-4E27A00A5C25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40299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The One and Only One-zej0z-f23Vc-360p-165627787858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65B8FD8-ACB8-BFFA-B774-1B4674152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7" y="0"/>
            <a:ext cx="9153117" cy="6381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3F3A4-C036-7AB6-9930-0A4390EF68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16" y="6034818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A5653ED-055B-5A79-DCA1-38C94F27F0B7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BC65D-593B-4F72-E177-13F7D2C2C9CA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60827-DC84-A0BD-B8BD-76761134AD15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55A41A7-0F53-92DC-CCAB-FCA0BE3AEE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70DAE-C06E-4E30-98F1-9E508D0E8B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9" y="1006597"/>
            <a:ext cx="4407528" cy="34446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9D708C4-3120-42E9-9249-5B2711C6BE46}"/>
              </a:ext>
            </a:extLst>
          </p:cNvPr>
          <p:cNvGrpSpPr/>
          <p:nvPr/>
        </p:nvGrpSpPr>
        <p:grpSpPr>
          <a:xfrm>
            <a:off x="-28456" y="-84971"/>
            <a:ext cx="5018071" cy="6362354"/>
            <a:chOff x="36271" y="-311113"/>
            <a:chExt cx="5018071" cy="6362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09524D-F292-4B5C-A76F-098D64D5B927}"/>
                </a:ext>
              </a:extLst>
            </p:cNvPr>
            <p:cNvGrpSpPr/>
            <p:nvPr/>
          </p:nvGrpSpPr>
          <p:grpSpPr>
            <a:xfrm>
              <a:off x="125391" y="-311113"/>
              <a:ext cx="4928951" cy="3976228"/>
              <a:chOff x="125391" y="-311113"/>
              <a:chExt cx="4928951" cy="39762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BD280147-3331-451B-9112-813A55C51079}"/>
                  </a:ext>
                </a:extLst>
              </p:cNvPr>
              <p:cNvSpPr/>
              <p:nvPr/>
            </p:nvSpPr>
            <p:spPr>
              <a:xfrm>
                <a:off x="2225069" y="2813545"/>
                <a:ext cx="1615428" cy="851570"/>
              </a:xfrm>
              <a:prstGeom prst="wedgeRoundRectCallout">
                <a:avLst>
                  <a:gd name="adj1" fmla="val -77351"/>
                  <a:gd name="adj2" fmla="val 5258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i="1" dirty="0">
                    <a:solidFill>
                      <a:schemeClr val="tx1"/>
                    </a:solidFill>
                    <a:latin typeface="+mj-lt"/>
                  </a:rPr>
                  <a:t>…are the things that make me </a:t>
                </a:r>
                <a:r>
                  <a:rPr lang="en-GB" i="1" dirty="0" err="1">
                    <a:solidFill>
                      <a:schemeClr val="tx1"/>
                    </a:solidFill>
                    <a:latin typeface="+mj-lt"/>
                  </a:rPr>
                  <a:t>me</a:t>
                </a:r>
                <a:r>
                  <a:rPr lang="en-GB" i="1" dirty="0">
                    <a:solidFill>
                      <a:schemeClr val="tx1"/>
                    </a:solidFill>
                    <a:latin typeface="+mj-lt"/>
                  </a:rPr>
                  <a:t>.”</a:t>
                </a:r>
                <a:endParaRPr lang="en-GB" dirty="0">
                  <a:solidFill>
                    <a:srgbClr val="00B050"/>
                  </a:solidFill>
                  <a:latin typeface="+mj-lt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0580EB5-F49D-4E12-B0A7-FD8AEAA35B5D}"/>
                  </a:ext>
                </a:extLst>
              </p:cNvPr>
              <p:cNvGrpSpPr/>
              <p:nvPr/>
            </p:nvGrpSpPr>
            <p:grpSpPr>
              <a:xfrm>
                <a:off x="125391" y="-311113"/>
                <a:ext cx="4928951" cy="3750445"/>
                <a:chOff x="132599" y="-321445"/>
                <a:chExt cx="4928951" cy="3750445"/>
              </a:xfrm>
            </p:grpSpPr>
            <p:sp>
              <p:nvSpPr>
                <p:cNvPr id="7" name="Speech Bubble: Rectangle with Corners Rounded 6">
                  <a:extLst>
                    <a:ext uri="{FF2B5EF4-FFF2-40B4-BE49-F238E27FC236}">
                      <a16:creationId xmlns:a16="http://schemas.microsoft.com/office/drawing/2014/main" id="{29A1B9EE-3882-47C0-85EC-68FE9F204C54}"/>
                    </a:ext>
                  </a:extLst>
                </p:cNvPr>
                <p:cNvSpPr/>
                <p:nvPr/>
              </p:nvSpPr>
              <p:spPr>
                <a:xfrm>
                  <a:off x="520633" y="1794040"/>
                  <a:ext cx="1810196" cy="851570"/>
                </a:xfrm>
                <a:prstGeom prst="wedgeRoundRectCallout">
                  <a:avLst>
                    <a:gd name="adj1" fmla="val 87966"/>
                    <a:gd name="adj2" fmla="val -81221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i="1" dirty="0">
                      <a:solidFill>
                        <a:schemeClr val="tx1"/>
                      </a:solidFill>
                      <a:latin typeface="+mj-lt"/>
                    </a:rPr>
                    <a:t>“The things that make me different…</a:t>
                  </a:r>
                  <a:endParaRPr lang="en-GB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8861E5EB-3960-42CD-BD36-97DF2C13F05D}"/>
                    </a:ext>
                  </a:extLst>
                </p:cNvPr>
                <p:cNvGrpSpPr/>
                <p:nvPr/>
              </p:nvGrpSpPr>
              <p:grpSpPr>
                <a:xfrm>
                  <a:off x="132599" y="-321445"/>
                  <a:ext cx="4928951" cy="2891258"/>
                  <a:chOff x="105625" y="-321445"/>
                  <a:chExt cx="4928951" cy="2891258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F6E1F06D-A7FA-4B66-8220-67A8F97AFE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388534">
                    <a:off x="1898240" y="-71453"/>
                    <a:ext cx="3136336" cy="2641266"/>
                  </a:xfrm>
                  <a:prstGeom prst="rect">
                    <a:avLst/>
                  </a:prstGeom>
                </p:spPr>
              </p:pic>
              <p:sp>
                <p:nvSpPr>
                  <p:cNvPr id="27" name="Speech Bubble: Rectangle with Corners Rounded 26">
                    <a:extLst>
                      <a:ext uri="{FF2B5EF4-FFF2-40B4-BE49-F238E27FC236}">
                        <a16:creationId xmlns:a16="http://schemas.microsoft.com/office/drawing/2014/main" id="{24931DEE-29FF-49B5-B54F-209DB25E61A1}"/>
                      </a:ext>
                    </a:extLst>
                  </p:cNvPr>
                  <p:cNvSpPr/>
                  <p:nvPr/>
                </p:nvSpPr>
                <p:spPr>
                  <a:xfrm>
                    <a:off x="105625" y="478303"/>
                    <a:ext cx="2261977" cy="1161015"/>
                  </a:xfrm>
                  <a:prstGeom prst="wedgeRoundRectCallout">
                    <a:avLst>
                      <a:gd name="adj1" fmla="val 72719"/>
                      <a:gd name="adj2" fmla="val 37886"/>
                      <a:gd name="adj3" fmla="val 16667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i="1" dirty="0">
                        <a:solidFill>
                          <a:schemeClr val="tx1"/>
                        </a:solidFill>
                        <a:latin typeface="+mj-lt"/>
                      </a:rPr>
                      <a:t>“If everyone were like everyone else how boring it would be.”</a:t>
                    </a:r>
                  </a:p>
                </p:txBody>
              </p:sp>
              <p:pic>
                <p:nvPicPr>
                  <p:cNvPr id="1026" name="Picture 2" descr="Image result for musical note transparent">
                    <a:extLst>
                      <a:ext uri="{FF2B5EF4-FFF2-40B4-BE49-F238E27FC236}">
                        <a16:creationId xmlns:a16="http://schemas.microsoft.com/office/drawing/2014/main" id="{4DDCC339-EA02-44E5-9702-E3151FC584B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69643" y="1058810"/>
                    <a:ext cx="502481" cy="5024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28" name="Picture 4" descr="Image result for musical note transparent">
                    <a:extLst>
                      <a:ext uri="{FF2B5EF4-FFF2-40B4-BE49-F238E27FC236}">
                        <a16:creationId xmlns:a16="http://schemas.microsoft.com/office/drawing/2014/main" id="{54AED5A0-54F4-4317-9CF7-1B8C26F2FB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5625" y="-321445"/>
                    <a:ext cx="1654396" cy="12407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" name="Picture 2" descr="Image result for musical note transparent">
                  <a:extLst>
                    <a:ext uri="{FF2B5EF4-FFF2-40B4-BE49-F238E27FC236}">
                      <a16:creationId xmlns:a16="http://schemas.microsoft.com/office/drawing/2014/main" id="{7E447754-8F19-438C-933F-5EE4CF8F49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0570" y="3004443"/>
                  <a:ext cx="424557" cy="4245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Image result for musical note transparent">
                  <a:extLst>
                    <a:ext uri="{FF2B5EF4-FFF2-40B4-BE49-F238E27FC236}">
                      <a16:creationId xmlns:a16="http://schemas.microsoft.com/office/drawing/2014/main" id="{C6F919F9-BF74-47D1-9012-AF57D90E36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577984">
                  <a:off x="447685" y="2195108"/>
                  <a:ext cx="451682" cy="3952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2518BC-4C57-4013-9DEA-CD56969E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1" y="2887143"/>
              <a:ext cx="4182218" cy="3164098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580098F-C7D7-43DF-B6E0-500AF5B8292F}"/>
              </a:ext>
            </a:extLst>
          </p:cNvPr>
          <p:cNvSpPr/>
          <p:nvPr/>
        </p:nvSpPr>
        <p:spPr>
          <a:xfrm>
            <a:off x="3959133" y="378364"/>
            <a:ext cx="4122363" cy="628898"/>
          </a:xfrm>
          <a:prstGeom prst="wedgeRoundRectCallout">
            <a:avLst>
              <a:gd name="adj1" fmla="val 59555"/>
              <a:gd name="adj2" fmla="val -2543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Watch the following clip of Piglet </a:t>
            </a:r>
          </a:p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singing about his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idiosyncrasies..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A9E3B6-AE65-4575-B0DE-C0961A789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134" y="1413770"/>
            <a:ext cx="4217418" cy="2653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CE71B-1B27-4BE7-9AC2-AEB71F7089F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581" y="3851929"/>
            <a:ext cx="2404418" cy="2294123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2E009BF-E6DE-4C0E-A579-2D6A7F783E6E}"/>
              </a:ext>
            </a:extLst>
          </p:cNvPr>
          <p:cNvSpPr/>
          <p:nvPr/>
        </p:nvSpPr>
        <p:spPr>
          <a:xfrm>
            <a:off x="4445391" y="4777938"/>
            <a:ext cx="1936805" cy="1051581"/>
          </a:xfrm>
          <a:prstGeom prst="wedgeRoundRectCallout">
            <a:avLst>
              <a:gd name="adj1" fmla="val 114965"/>
              <a:gd name="adj2" fmla="val 152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did Piglet says about 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idiosyncrasy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F142C8B-4E32-4DCE-A7E8-A2072BE34061}"/>
              </a:ext>
            </a:extLst>
          </p:cNvPr>
          <p:cNvSpPr/>
          <p:nvPr/>
        </p:nvSpPr>
        <p:spPr>
          <a:xfrm>
            <a:off x="4481650" y="4877943"/>
            <a:ext cx="1810196" cy="851570"/>
          </a:xfrm>
          <a:prstGeom prst="wedgeRoundRectCallout">
            <a:avLst>
              <a:gd name="adj1" fmla="val 124650"/>
              <a:gd name="adj2" fmla="val 350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are your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idiosyncrasie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02949B-9161-1B38-BAA5-F2B0B8C0739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16" y="6034818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Y2Mate.is - Dead Poets Society - Conformity Scene (1989) HD w Subtitles-nJ_htuCMCqM-360p-1658552957470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E61F1EC-C29F-A0ED-FCA6-5E1F5406E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039" y="1297355"/>
            <a:ext cx="6096000" cy="3429000"/>
          </a:xfrm>
          <a:prstGeom prst="rect">
            <a:avLst/>
          </a:prstGeom>
        </p:spPr>
      </p:pic>
      <p:sp>
        <p:nvSpPr>
          <p:cNvPr id="2" name="AutoShape 2" descr="cute cat GIF by Demic">
            <a:extLst>
              <a:ext uri="{FF2B5EF4-FFF2-40B4-BE49-F238E27FC236}">
                <a16:creationId xmlns:a16="http://schemas.microsoft.com/office/drawing/2014/main" id="{847BEF93-815C-407F-A516-090E2ADD77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3750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cat sleeping GIF">
            <a:extLst>
              <a:ext uri="{FF2B5EF4-FFF2-40B4-BE49-F238E27FC236}">
                <a16:creationId xmlns:a16="http://schemas.microsoft.com/office/drawing/2014/main" id="{D5B9565D-17A1-4988-8E46-8FF516BEB4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5274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6682FC-132A-59CE-A5C9-D24D71F0DE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26" y="13634"/>
            <a:ext cx="9158425" cy="62565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07808C-5B22-5939-0B2C-DA552A7D85B1}"/>
              </a:ext>
            </a:extLst>
          </p:cNvPr>
          <p:cNvGrpSpPr/>
          <p:nvPr/>
        </p:nvGrpSpPr>
        <p:grpSpPr>
          <a:xfrm>
            <a:off x="-538163" y="6010075"/>
            <a:ext cx="10220326" cy="857250"/>
            <a:chOff x="-523739" y="5998551"/>
            <a:chExt cx="10220326" cy="857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A2B2FD-4B3E-74AD-B236-51206FFD6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5998551"/>
              <a:ext cx="9144000" cy="857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691A77-B0DB-31F2-D4EE-62EE893FE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6328619"/>
              <a:ext cx="4324350" cy="4572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C543C4-3408-E6E6-A943-6B3C5AFB9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83911">
              <a:off x="173585" y="6160759"/>
              <a:ext cx="866773" cy="6363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0301D9-C19E-2F38-0ECD-004C8C58C9B8}"/>
                </a:ext>
              </a:extLst>
            </p:cNvPr>
            <p:cNvSpPr txBox="1"/>
            <p:nvPr/>
          </p:nvSpPr>
          <p:spPr>
            <a:xfrm>
              <a:off x="-523739" y="6328619"/>
              <a:ext cx="10220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750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GB" altLang="en-US" sz="1750" dirty="0">
                  <a:solidFill>
                    <a:srgbClr val="00B0F0"/>
                  </a:solidFill>
                  <a:latin typeface="+mj-lt"/>
                </a:rPr>
                <a:t>4</a:t>
              </a:r>
              <a:r>
                <a:rPr lang="en-GB" altLang="en-US" sz="1750" dirty="0">
                  <a:solidFill>
                    <a:srgbClr val="FFC000"/>
                  </a:solidFill>
                  <a:latin typeface="+mj-lt"/>
                </a:rPr>
                <a:t>t</a:t>
              </a:r>
              <a:r>
                <a:rPr lang="en-GB" altLang="en-US" sz="1750" dirty="0">
                  <a:solidFill>
                    <a:srgbClr val="002060"/>
                  </a:solidFill>
                  <a:latin typeface="+mj-lt"/>
                </a:rPr>
                <a:t>W </a:t>
              </a:r>
              <a:r>
                <a:rPr lang="en-GB" altLang="en-US" sz="1750" dirty="0">
                  <a:latin typeface="+mj-lt"/>
                </a:rPr>
                <a:t>is written to promote, encourage and foster your </a:t>
              </a:r>
              <a:r>
                <a:rPr lang="en-GB" altLang="en-US" sz="1750" dirty="0">
                  <a:solidFill>
                    <a:srgbClr val="FF0000"/>
                  </a:solidFill>
                  <a:latin typeface="+mj-lt"/>
                </a:rPr>
                <a:t>Spiritual</a:t>
              </a:r>
              <a:r>
                <a:rPr lang="en-GB" altLang="en-US" sz="1750" dirty="0">
                  <a:latin typeface="+mj-lt"/>
                </a:rPr>
                <a:t>, </a:t>
              </a:r>
              <a:r>
                <a:rPr lang="en-GB" altLang="en-US" sz="1750" dirty="0">
                  <a:solidFill>
                    <a:srgbClr val="FFC000"/>
                  </a:solidFill>
                  <a:latin typeface="+mj-lt"/>
                </a:rPr>
                <a:t>Moral</a:t>
              </a:r>
              <a:r>
                <a:rPr lang="en-GB" altLang="en-US" sz="1750" dirty="0">
                  <a:latin typeface="+mj-lt"/>
                </a:rPr>
                <a:t>, </a:t>
              </a:r>
              <a:r>
                <a:rPr lang="en-GB" altLang="en-US" sz="1750" dirty="0">
                  <a:solidFill>
                    <a:srgbClr val="00B0F0"/>
                  </a:solidFill>
                  <a:latin typeface="+mj-lt"/>
                </a:rPr>
                <a:t>Social</a:t>
              </a:r>
              <a:r>
                <a:rPr lang="en-GB" altLang="en-US" sz="1750" dirty="0">
                  <a:latin typeface="+mj-lt"/>
                </a:rPr>
                <a:t> and </a:t>
              </a:r>
              <a:r>
                <a:rPr lang="en-GB" altLang="en-US" sz="1750" dirty="0">
                  <a:solidFill>
                    <a:srgbClr val="CCCC00"/>
                  </a:solidFill>
                  <a:latin typeface="+mj-lt"/>
                </a:rPr>
                <a:t>Cultural </a:t>
              </a:r>
              <a:r>
                <a:rPr lang="en-GB" altLang="en-US" sz="1750" dirty="0">
                  <a:solidFill>
                    <a:srgbClr val="002060"/>
                  </a:solidFill>
                  <a:latin typeface="+mj-lt"/>
                </a:rPr>
                <a:t>learning.</a:t>
              </a:r>
              <a:endParaRPr lang="en-GB" sz="175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67480C9-0642-2319-DEB8-F140CA1CE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4A4E15-13BD-423B-88FD-51FE69177F28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C561BF-D5F5-44DB-9369-1A04261504A0}"/>
              </a:ext>
            </a:extLst>
          </p:cNvPr>
          <p:cNvSpPr/>
          <p:nvPr/>
        </p:nvSpPr>
        <p:spPr>
          <a:xfrm>
            <a:off x="348133" y="1157667"/>
            <a:ext cx="34947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r>
              <a:rPr lang="en-GB" sz="1600" u="sng" dirty="0">
                <a:latin typeface="+mj-lt"/>
              </a:rPr>
              <a:t>Etymology: Greek </a:t>
            </a:r>
            <a:r>
              <a:rPr lang="en-GB" sz="1600" b="1" i="1" u="sng" dirty="0" err="1">
                <a:latin typeface="+mj-lt"/>
              </a:rPr>
              <a:t>idiosynkrasia</a:t>
            </a:r>
            <a:endParaRPr lang="en-GB" sz="1600" b="1" i="1" u="sng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29BB5-5638-4D9E-95D4-673B97B3DFA2}"/>
              </a:ext>
            </a:extLst>
          </p:cNvPr>
          <p:cNvSpPr/>
          <p:nvPr/>
        </p:nvSpPr>
        <p:spPr>
          <a:xfrm>
            <a:off x="287132" y="2180852"/>
            <a:ext cx="40936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b="1" i="1" dirty="0">
              <a:solidFill>
                <a:srgbClr val="00B050"/>
              </a:solidFill>
              <a:latin typeface="+mj-lt"/>
            </a:endParaRPr>
          </a:p>
          <a:p>
            <a:r>
              <a:rPr lang="en-GB" sz="2000" b="1" i="1" dirty="0" err="1">
                <a:solidFill>
                  <a:srgbClr val="00B050"/>
                </a:solidFill>
                <a:latin typeface="+mj-lt"/>
              </a:rPr>
              <a:t>Idio</a:t>
            </a:r>
            <a:r>
              <a:rPr lang="en-GB" sz="2000" b="1" i="1" dirty="0">
                <a:solidFill>
                  <a:srgbClr val="00B050"/>
                </a:solidFill>
                <a:latin typeface="+mj-lt"/>
              </a:rPr>
              <a:t> ‘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one’s self’</a:t>
            </a:r>
          </a:p>
          <a:p>
            <a:endParaRPr lang="en-GB" sz="2000" b="1" i="1" dirty="0">
              <a:solidFill>
                <a:srgbClr val="00B050"/>
              </a:solidFill>
              <a:latin typeface="+mj-lt"/>
            </a:endParaRPr>
          </a:p>
          <a:p>
            <a:r>
              <a:rPr lang="en-GB" sz="2000" b="1" i="1" dirty="0" err="1">
                <a:solidFill>
                  <a:srgbClr val="00B050"/>
                </a:solidFill>
                <a:latin typeface="+mj-lt"/>
              </a:rPr>
              <a:t>syn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 </a:t>
            </a:r>
            <a:r>
              <a:rPr lang="en-GB" sz="2000" b="1" i="1" dirty="0">
                <a:solidFill>
                  <a:srgbClr val="00B050"/>
                </a:solidFill>
                <a:latin typeface="+mj-lt"/>
              </a:rPr>
              <a:t> ‘ 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together’</a:t>
            </a:r>
          </a:p>
          <a:p>
            <a:endParaRPr lang="en-GB" sz="2000" b="1" i="1" dirty="0">
              <a:solidFill>
                <a:srgbClr val="00B050"/>
              </a:solidFill>
              <a:latin typeface="+mj-lt"/>
            </a:endParaRPr>
          </a:p>
          <a:p>
            <a:r>
              <a:rPr lang="en-GB" sz="2000" b="1" i="1" dirty="0" err="1">
                <a:solidFill>
                  <a:srgbClr val="00B050"/>
                </a:solidFill>
                <a:latin typeface="+mj-lt"/>
              </a:rPr>
              <a:t>krasia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 </a:t>
            </a:r>
            <a:r>
              <a:rPr lang="en-GB" sz="2000" b="1" i="1" dirty="0">
                <a:solidFill>
                  <a:srgbClr val="00B050"/>
                </a:solidFill>
                <a:latin typeface="+mj-lt"/>
              </a:rPr>
              <a:t> ‘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mixed’</a:t>
            </a:r>
          </a:p>
          <a:p>
            <a:r>
              <a:rPr lang="en-GB" sz="2000" b="1" dirty="0">
                <a:solidFill>
                  <a:srgbClr val="00B050"/>
                </a:solidFill>
                <a:latin typeface="+mj-lt"/>
              </a:rPr>
              <a:t>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93613D6-71F8-4188-A17A-BC75DAE0AAAC}"/>
              </a:ext>
            </a:extLst>
          </p:cNvPr>
          <p:cNvSpPr/>
          <p:nvPr/>
        </p:nvSpPr>
        <p:spPr>
          <a:xfrm>
            <a:off x="5279923" y="288429"/>
            <a:ext cx="2873491" cy="812999"/>
          </a:xfrm>
          <a:prstGeom prst="wedgeRoundRectCallout">
            <a:avLst>
              <a:gd name="adj1" fmla="val 62706"/>
              <a:gd name="adj2" fmla="val -196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Exploring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etymology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of a word can often help you understand its meaning.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64EE87-0B32-49A3-88CA-52456D2C010F}"/>
              </a:ext>
            </a:extLst>
          </p:cNvPr>
          <p:cNvGrpSpPr/>
          <p:nvPr/>
        </p:nvGrpSpPr>
        <p:grpSpPr>
          <a:xfrm rot="1090531">
            <a:off x="516490" y="4303003"/>
            <a:ext cx="2852166" cy="1539951"/>
            <a:chOff x="2878" y="2160761"/>
            <a:chExt cx="3333328" cy="18487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C83FDFE-2950-44F5-9133-0C5D980C4433}"/>
                </a:ext>
              </a:extLst>
            </p:cNvPr>
            <p:cNvGrpSpPr/>
            <p:nvPr/>
          </p:nvGrpSpPr>
          <p:grpSpPr>
            <a:xfrm rot="21413923">
              <a:off x="2878" y="2383908"/>
              <a:ext cx="3333328" cy="1625568"/>
              <a:chOff x="-376981" y="4406708"/>
              <a:chExt cx="3224583" cy="124891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993D7BB-5742-4A6D-80CA-3434E88DC6A4}"/>
                  </a:ext>
                </a:extLst>
              </p:cNvPr>
              <p:cNvGrpSpPr/>
              <p:nvPr/>
            </p:nvGrpSpPr>
            <p:grpSpPr>
              <a:xfrm rot="95824">
                <a:off x="-376981" y="4406708"/>
                <a:ext cx="3224583" cy="1160624"/>
                <a:chOff x="-364217" y="4345323"/>
                <a:chExt cx="3603281" cy="1264765"/>
              </a:xfrm>
            </p:grpSpPr>
            <p:sp>
              <p:nvSpPr>
                <p:cNvPr id="26" name="Rounded Rectangle 11">
                  <a:extLst>
                    <a:ext uri="{FF2B5EF4-FFF2-40B4-BE49-F238E27FC236}">
                      <a16:creationId xmlns:a16="http://schemas.microsoft.com/office/drawing/2014/main" id="{0D6B2D27-57D1-4E6E-9D20-58CD460D0775}"/>
                    </a:ext>
                  </a:extLst>
                </p:cNvPr>
                <p:cNvSpPr/>
                <p:nvPr/>
              </p:nvSpPr>
              <p:spPr>
                <a:xfrm rot="20955517">
                  <a:off x="-130779" y="4345323"/>
                  <a:ext cx="3369843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Etymology</a:t>
                  </a:r>
                </a:p>
                <a:p>
                  <a:pPr algn="ctr"/>
                  <a:endParaRPr lang="en-GB" sz="28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C4EA01B-7D21-4031-B8A9-F13FD3EE985D}"/>
                    </a:ext>
                  </a:extLst>
                </p:cNvPr>
                <p:cNvSpPr txBox="1"/>
                <p:nvPr/>
              </p:nvSpPr>
              <p:spPr>
                <a:xfrm rot="19556281">
                  <a:off x="-364217" y="4552572"/>
                  <a:ext cx="1285429" cy="293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1CD11C4-3BC1-4699-8534-A1FB22AC9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7064" y="4919250"/>
                <a:ext cx="494949" cy="736377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A96400-BF01-45EE-A37F-6558D2336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23961">
              <a:off x="2561644" y="2160761"/>
              <a:ext cx="666633" cy="706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A5FBAB-8982-42DF-A479-452C3AFE59A2}"/>
                </a:ext>
              </a:extLst>
            </p:cNvPr>
            <p:cNvSpPr/>
            <p:nvPr/>
          </p:nvSpPr>
          <p:spPr>
            <a:xfrm rot="20848648">
              <a:off x="944243" y="3092941"/>
              <a:ext cx="2035327" cy="608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 dirty="0">
                  <a:latin typeface="+mj-lt"/>
                  <a:cs typeface="Times New Roman" pitchFamily="18" charset="0"/>
                </a:rPr>
                <a:t>The ‘</a:t>
              </a:r>
              <a:r>
                <a:rPr lang="en-US" sz="1400" i="1" dirty="0">
                  <a:latin typeface="+mj-lt"/>
                  <a:cs typeface="Times New Roman" pitchFamily="18" charset="0"/>
                </a:rPr>
                <a:t>true study</a:t>
              </a:r>
              <a:r>
                <a:rPr lang="en-US" sz="1400" dirty="0">
                  <a:latin typeface="+mj-lt"/>
                  <a:cs typeface="Times New Roman" pitchFamily="18" charset="0"/>
                </a:rPr>
                <a:t>’ of the origins of words. </a:t>
              </a:r>
              <a:endParaRPr lang="en-US" sz="14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4395D1-A79F-49E4-8CAC-266FDDB13558}"/>
              </a:ext>
            </a:extLst>
          </p:cNvPr>
          <p:cNvGrpSpPr/>
          <p:nvPr/>
        </p:nvGrpSpPr>
        <p:grpSpPr>
          <a:xfrm>
            <a:off x="574659" y="4451904"/>
            <a:ext cx="2837378" cy="1421737"/>
            <a:chOff x="5996943" y="4232225"/>
            <a:chExt cx="2990790" cy="153938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3DC0B4-E9A2-4618-BEB5-8D8823356337}"/>
                </a:ext>
              </a:extLst>
            </p:cNvPr>
            <p:cNvGrpSpPr/>
            <p:nvPr/>
          </p:nvGrpSpPr>
          <p:grpSpPr>
            <a:xfrm rot="934547">
              <a:off x="5996943" y="4232225"/>
              <a:ext cx="2890704" cy="1539387"/>
              <a:chOff x="-124388" y="4382772"/>
              <a:chExt cx="2970195" cy="123433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4923C45-F5FD-47F3-AA4A-7BC9644EAF3D}"/>
                  </a:ext>
                </a:extLst>
              </p:cNvPr>
              <p:cNvGrpSpPr/>
              <p:nvPr/>
            </p:nvGrpSpPr>
            <p:grpSpPr>
              <a:xfrm rot="95824">
                <a:off x="-124388" y="4382772"/>
                <a:ext cx="2970195" cy="1160625"/>
                <a:chOff x="-82765" y="4315438"/>
                <a:chExt cx="3319013" cy="1264765"/>
              </a:xfrm>
            </p:grpSpPr>
            <p:sp>
              <p:nvSpPr>
                <p:cNvPr id="34" name="Rounded Rectangle 11">
                  <a:extLst>
                    <a:ext uri="{FF2B5EF4-FFF2-40B4-BE49-F238E27FC236}">
                      <a16:creationId xmlns:a16="http://schemas.microsoft.com/office/drawing/2014/main" id="{CE1E7432-80F4-4F44-A446-406BB6A6EE97}"/>
                    </a:ext>
                  </a:extLst>
                </p:cNvPr>
                <p:cNvSpPr/>
                <p:nvPr/>
              </p:nvSpPr>
              <p:spPr>
                <a:xfrm rot="20955517">
                  <a:off x="70171" y="4315438"/>
                  <a:ext cx="3166077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Root-word</a:t>
                  </a: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2CD73AC-338B-4C4C-B266-9CD9AB27DD56}"/>
                    </a:ext>
                  </a:extLst>
                </p:cNvPr>
                <p:cNvSpPr txBox="1"/>
                <p:nvPr/>
              </p:nvSpPr>
              <p:spPr>
                <a:xfrm rot="19556281">
                  <a:off x="-82765" y="4447928"/>
                  <a:ext cx="1285432" cy="291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term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2BDE5B0-F3FC-48CC-9F9F-B82C60A4DE4D}"/>
                    </a:ext>
                  </a:extLst>
                </p:cNvPr>
                <p:cNvSpPr/>
                <p:nvPr/>
              </p:nvSpPr>
              <p:spPr>
                <a:xfrm rot="20797666">
                  <a:off x="650902" y="4860012"/>
                  <a:ext cx="2482378" cy="55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buSzPct val="125000"/>
                  </a:pPr>
                  <a:r>
                    <a:rPr lang="en-US" altLang="en-US" sz="1400" dirty="0">
                      <a:latin typeface="+mj-lt"/>
                    </a:rPr>
                    <a:t>Part(s) of a word </a:t>
                  </a:r>
                </a:p>
                <a:p>
                  <a:pPr algn="ctr">
                    <a:buSzPct val="125000"/>
                  </a:pPr>
                  <a:r>
                    <a:rPr lang="en-US" altLang="en-US" sz="1400" dirty="0">
                      <a:latin typeface="+mj-lt"/>
                    </a:rPr>
                    <a:t>which carry its meaning.</a:t>
                  </a:r>
                  <a:endParaRPr lang="en-US" altLang="en-US" sz="1400" b="1" dirty="0">
                    <a:latin typeface="+mj-lt"/>
                  </a:endParaRPr>
                </a:p>
              </p:txBody>
            </p:sp>
          </p:grp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717913B-3AFD-41A7-BB24-E266265E8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157962" y="4859443"/>
                <a:ext cx="494648" cy="757666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6A57378-9EC7-4F9D-AA1A-F1F4BAAE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385181" y="4293039"/>
              <a:ext cx="602552" cy="674024"/>
            </a:xfrm>
            <a:prstGeom prst="rect">
              <a:avLst/>
            </a:prstGeom>
          </p:spPr>
        </p:pic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3AEDC0E-D3D5-4674-A716-AB5AD84CDA53}"/>
              </a:ext>
            </a:extLst>
          </p:cNvPr>
          <p:cNvSpPr/>
          <p:nvPr/>
        </p:nvSpPr>
        <p:spPr>
          <a:xfrm>
            <a:off x="7186458" y="1251197"/>
            <a:ext cx="1788730" cy="812999"/>
          </a:xfrm>
          <a:prstGeom prst="wedgeRoundRectCallout">
            <a:avLst>
              <a:gd name="adj1" fmla="val 26319"/>
              <a:gd name="adj2" fmla="val -1370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There are 3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root-words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idiosyncratic.</a:t>
            </a:r>
          </a:p>
        </p:txBody>
      </p:sp>
      <p:pic>
        <p:nvPicPr>
          <p:cNvPr id="1026" name="Picture 2" descr="Image result for jack sparrow transparent">
            <a:extLst>
              <a:ext uri="{FF2B5EF4-FFF2-40B4-BE49-F238E27FC236}">
                <a16:creationId xmlns:a16="http://schemas.microsoft.com/office/drawing/2014/main" id="{7343D0B2-8E9C-472B-BDB7-FE27986F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406" y="1994917"/>
            <a:ext cx="5052594" cy="41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B50AFA3A-7776-4475-BC84-FEA698FC479E}"/>
              </a:ext>
            </a:extLst>
          </p:cNvPr>
          <p:cNvSpPr/>
          <p:nvPr/>
        </p:nvSpPr>
        <p:spPr>
          <a:xfrm>
            <a:off x="6762864" y="2436141"/>
            <a:ext cx="2282019" cy="1000260"/>
          </a:xfrm>
          <a:prstGeom prst="wedgeRoundRectCallout">
            <a:avLst>
              <a:gd name="adj1" fmla="val -83193"/>
              <a:gd name="adj2" fmla="val 28523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identify these parts and what they might mean?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6314C5-BD7E-4848-82F2-2EB644866E96}"/>
              </a:ext>
            </a:extLst>
          </p:cNvPr>
          <p:cNvGrpSpPr/>
          <p:nvPr/>
        </p:nvGrpSpPr>
        <p:grpSpPr>
          <a:xfrm rot="21054837">
            <a:off x="481527" y="4351605"/>
            <a:ext cx="2865602" cy="1464655"/>
            <a:chOff x="-520252" y="1051959"/>
            <a:chExt cx="2890510" cy="146465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7C57D8A-CAC9-4712-9D30-0225FA9E3ED3}"/>
                </a:ext>
              </a:extLst>
            </p:cNvPr>
            <p:cNvGrpSpPr/>
            <p:nvPr/>
          </p:nvGrpSpPr>
          <p:grpSpPr>
            <a:xfrm rot="1433568">
              <a:off x="-520252" y="1051959"/>
              <a:ext cx="2840552" cy="1464655"/>
              <a:chOff x="-158139" y="4382301"/>
              <a:chExt cx="3003951" cy="1233402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54C31E5-5C92-490B-887F-A26D4E8950BF}"/>
                  </a:ext>
                </a:extLst>
              </p:cNvPr>
              <p:cNvGrpSpPr/>
              <p:nvPr/>
            </p:nvGrpSpPr>
            <p:grpSpPr>
              <a:xfrm rot="95824">
                <a:off x="-158139" y="4382301"/>
                <a:ext cx="3003951" cy="1160625"/>
                <a:chOff x="-120487" y="4315438"/>
                <a:chExt cx="3356735" cy="1264765"/>
              </a:xfrm>
            </p:grpSpPr>
            <p:sp>
              <p:nvSpPr>
                <p:cNvPr id="51" name="Rounded Rectangle 11">
                  <a:extLst>
                    <a:ext uri="{FF2B5EF4-FFF2-40B4-BE49-F238E27FC236}">
                      <a16:creationId xmlns:a16="http://schemas.microsoft.com/office/drawing/2014/main" id="{21E5725C-91B0-4522-989E-CA00599210F9}"/>
                    </a:ext>
                  </a:extLst>
                </p:cNvPr>
                <p:cNvSpPr/>
                <p:nvPr/>
              </p:nvSpPr>
              <p:spPr>
                <a:xfrm rot="20955517">
                  <a:off x="70171" y="4315438"/>
                  <a:ext cx="3166077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Synonym</a:t>
                  </a: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9CC82E4-ED66-4764-8147-07DB1360F5CC}"/>
                    </a:ext>
                  </a:extLst>
                </p:cNvPr>
                <p:cNvSpPr txBox="1"/>
                <p:nvPr/>
              </p:nvSpPr>
              <p:spPr>
                <a:xfrm rot="19556281">
                  <a:off x="-120487" y="4440036"/>
                  <a:ext cx="1285432" cy="254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713D06D-9A64-4A7D-B994-CF255E275654}"/>
                    </a:ext>
                  </a:extLst>
                </p:cNvPr>
                <p:cNvSpPr/>
                <p:nvPr/>
              </p:nvSpPr>
              <p:spPr>
                <a:xfrm rot="20797666">
                  <a:off x="863288" y="4769632"/>
                  <a:ext cx="2206802" cy="677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A word meaning exactly or nearly the same as another word.</a:t>
                  </a:r>
                  <a:endParaRPr lang="en-GB" sz="1200" dirty="0">
                    <a:latin typeface="+mj-lt"/>
                  </a:endParaRPr>
                </a:p>
              </p:txBody>
            </p:sp>
          </p:grp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AFD185B-7FF9-49A6-B2FC-228D7C148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03078" y="4845164"/>
                <a:ext cx="543910" cy="770539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4CF5632-A924-426A-B400-B84640FD0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6454">
              <a:off x="1799853" y="1401326"/>
              <a:ext cx="570405" cy="557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4930B65-A77C-4DF1-915D-EFF943D82968}"/>
              </a:ext>
            </a:extLst>
          </p:cNvPr>
          <p:cNvSpPr/>
          <p:nvPr/>
        </p:nvSpPr>
        <p:spPr>
          <a:xfrm>
            <a:off x="4915075" y="190865"/>
            <a:ext cx="3165748" cy="874360"/>
          </a:xfrm>
          <a:prstGeom prst="wedgeRoundRectCallout">
            <a:avLst>
              <a:gd name="adj1" fmla="val 63729"/>
              <a:gd name="adj2" fmla="val -111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Considering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synonyms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can also help you get your head around the meaning of a word.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C80DED85-A128-4662-BD0C-A1DEE8E2CE7F}"/>
              </a:ext>
            </a:extLst>
          </p:cNvPr>
          <p:cNvSpPr/>
          <p:nvPr/>
        </p:nvSpPr>
        <p:spPr>
          <a:xfrm>
            <a:off x="6762865" y="2459457"/>
            <a:ext cx="1909188" cy="953627"/>
          </a:xfrm>
          <a:prstGeom prst="wedgeRoundRectCallout">
            <a:avLst>
              <a:gd name="adj1" fmla="val -81595"/>
              <a:gd name="adj2" fmla="val 3120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synonyms can you think of for 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7BD0D3-7003-402F-B63F-B50A32162F28}"/>
              </a:ext>
            </a:extLst>
          </p:cNvPr>
          <p:cNvSpPr/>
          <p:nvPr/>
        </p:nvSpPr>
        <p:spPr>
          <a:xfrm>
            <a:off x="2285090" y="2622322"/>
            <a:ext cx="1630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000" b="1" i="0" dirty="0">
              <a:solidFill>
                <a:srgbClr val="00B050"/>
              </a:solidFill>
              <a:effectLst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45608-88BD-00DF-886C-9EBAAEC19E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03" y="6000750"/>
            <a:ext cx="9144000" cy="8572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A00219B-196D-B8F5-0EDB-E84F56BEC4D3}"/>
              </a:ext>
            </a:extLst>
          </p:cNvPr>
          <p:cNvSpPr/>
          <p:nvPr/>
        </p:nvSpPr>
        <p:spPr>
          <a:xfrm>
            <a:off x="2448528" y="2478509"/>
            <a:ext cx="1482075" cy="1584847"/>
          </a:xfrm>
          <a:prstGeom prst="wedgeRoundRectCallout">
            <a:avLst>
              <a:gd name="adj1" fmla="val 172492"/>
              <a:gd name="adj2" fmla="val 80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Eccentric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Odd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Quirky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Peculiar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Special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42081-E238-4C06-9E7B-592E5A018097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331098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7" grpId="0" animBg="1"/>
      <p:bldP spid="7" grpId="1" animBg="1"/>
      <p:bldP spid="18" grpId="0" animBg="1"/>
      <p:bldP spid="18" grpId="1" animBg="1"/>
      <p:bldP spid="37" grpId="0" animBg="1"/>
      <p:bldP spid="37" grpId="1" animBg="1"/>
      <p:bldP spid="28" grpId="0" animBg="1"/>
      <p:bldP spid="56" grpId="0" animBg="1"/>
      <p:bldP spid="57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1F79D37-07BB-FE71-938C-F3EB4749D6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EBE27C-6DF1-F307-208C-443FB2B8169C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B3C88-BFD5-49E6-8AAD-5779E0079D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" y="3246072"/>
            <a:ext cx="5222907" cy="31131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6332BD-05B7-8413-1438-B4D4CBB9C576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4D164-DC37-A345-B42E-A6EAB336E8EF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F6DB7C5-E080-4FD4-B7D3-1BFA461D21F0}"/>
              </a:ext>
            </a:extLst>
          </p:cNvPr>
          <p:cNvSpPr/>
          <p:nvPr/>
        </p:nvSpPr>
        <p:spPr>
          <a:xfrm>
            <a:off x="4833851" y="3930726"/>
            <a:ext cx="2581424" cy="884929"/>
          </a:xfrm>
          <a:prstGeom prst="wedgeRoundRectCallout">
            <a:avLst>
              <a:gd name="adj1" fmla="val -107641"/>
              <a:gd name="adj2" fmla="val -20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Like Einstein, who believed socks were as unnecessary as barbers.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821E7F-14FA-4E3C-AECA-451F28277A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108" y="1156254"/>
            <a:ext cx="4026971" cy="26709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D8DEC7-7760-4147-8D68-148218DA6BA4}"/>
              </a:ext>
            </a:extLst>
          </p:cNvPr>
          <p:cNvSpPr/>
          <p:nvPr/>
        </p:nvSpPr>
        <p:spPr>
          <a:xfrm>
            <a:off x="4247323" y="465564"/>
            <a:ext cx="4055627" cy="693599"/>
          </a:xfrm>
          <a:prstGeom prst="wedgeRoundRectCallout">
            <a:avLst>
              <a:gd name="adj1" fmla="val 55246"/>
              <a:gd name="adj2" fmla="val -39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22222"/>
                </a:solidFill>
                <a:latin typeface="+mj-lt"/>
              </a:rPr>
              <a:t>A person can be </a:t>
            </a:r>
            <a:r>
              <a:rPr lang="en-GB" i="1" dirty="0">
                <a:solidFill>
                  <a:srgbClr val="222222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222222"/>
                </a:solidFill>
                <a:latin typeface="+mj-lt"/>
              </a:rPr>
              <a:t> in their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appearance, behaviour or attitudes.</a:t>
            </a:r>
            <a:endParaRPr lang="en-GB" dirty="0">
              <a:latin typeface="+mj-lt"/>
            </a:endParaRPr>
          </a:p>
        </p:txBody>
      </p:sp>
      <p:pic>
        <p:nvPicPr>
          <p:cNvPr id="1026" name="Picture 2" descr="Image result for einstein no socks">
            <a:extLst>
              <a:ext uri="{FF2B5EF4-FFF2-40B4-BE49-F238E27FC236}">
                <a16:creationId xmlns:a16="http://schemas.microsoft.com/office/drawing/2014/main" id="{B8E60DED-77F0-46D8-B0C4-B29919E1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659" y="1490999"/>
            <a:ext cx="3861672" cy="20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01671-F892-4EA9-B300-F33DDEBF5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629" y="3860407"/>
            <a:ext cx="1943371" cy="225774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3F2AC72-2896-4A74-BD21-4988F7E115DB}"/>
              </a:ext>
            </a:extLst>
          </p:cNvPr>
          <p:cNvSpPr/>
          <p:nvPr/>
        </p:nvSpPr>
        <p:spPr>
          <a:xfrm>
            <a:off x="4804698" y="5033804"/>
            <a:ext cx="2395931" cy="884929"/>
          </a:xfrm>
          <a:prstGeom prst="wedgeRoundRectCallout">
            <a:avLst>
              <a:gd name="adj1" fmla="val 94389"/>
              <a:gd name="adj2" fmla="val -5417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Or Lady Gaga, who is famously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idiosyncratic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in her appearance.</a:t>
            </a:r>
          </a:p>
        </p:txBody>
      </p:sp>
      <p:pic>
        <p:nvPicPr>
          <p:cNvPr id="1030" name="Picture 6" descr="Image result for John Stuart Mill transparent">
            <a:extLst>
              <a:ext uri="{FF2B5EF4-FFF2-40B4-BE49-F238E27FC236}">
                <a16:creationId xmlns:a16="http://schemas.microsoft.com/office/drawing/2014/main" id="{920FDB25-3BEF-42FD-A4BA-1C6B68F0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090" y="19123"/>
            <a:ext cx="804907" cy="8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B043ABF-19F6-4268-A2B7-39DC0EA27EFE}"/>
              </a:ext>
            </a:extLst>
          </p:cNvPr>
          <p:cNvSpPr/>
          <p:nvPr/>
        </p:nvSpPr>
        <p:spPr>
          <a:xfrm>
            <a:off x="4247322" y="450499"/>
            <a:ext cx="3983344" cy="693600"/>
          </a:xfrm>
          <a:prstGeom prst="wedgeRoundRectCallout">
            <a:avLst>
              <a:gd name="adj1" fmla="val 60394"/>
              <a:gd name="adj2" fmla="val -3204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“The amount of eccentricity in a society is proportional to the amount of genius.”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8C7EAFDD-B27E-487E-901C-F7007B303701}"/>
              </a:ext>
            </a:extLst>
          </p:cNvPr>
          <p:cNvSpPr/>
          <p:nvPr/>
        </p:nvSpPr>
        <p:spPr>
          <a:xfrm>
            <a:off x="4915479" y="3926557"/>
            <a:ext cx="1943371" cy="877670"/>
          </a:xfrm>
          <a:prstGeom prst="wedgeRoundRectCallout">
            <a:avLst>
              <a:gd name="adj1" fmla="val -130778"/>
              <a:gd name="adj2" fmla="val -6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Wrote the philosopher, John Stuart Mill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(d.1873)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AutoShape 6" descr="Image result for stravinsky">
            <a:extLst>
              <a:ext uri="{FF2B5EF4-FFF2-40B4-BE49-F238E27FC236}">
                <a16:creationId xmlns:a16="http://schemas.microsoft.com/office/drawing/2014/main" id="{13F3BC55-9724-43A3-ABC5-1538796CB3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9A74E6-BB91-4BC1-B697-60AD07FE1FA4}"/>
              </a:ext>
            </a:extLst>
          </p:cNvPr>
          <p:cNvGrpSpPr/>
          <p:nvPr/>
        </p:nvGrpSpPr>
        <p:grpSpPr>
          <a:xfrm>
            <a:off x="4320689" y="985427"/>
            <a:ext cx="3950461" cy="2787523"/>
            <a:chOff x="4338075" y="926631"/>
            <a:chExt cx="3928733" cy="2812052"/>
          </a:xfrm>
        </p:grpSpPr>
        <p:pic>
          <p:nvPicPr>
            <p:cNvPr id="2" name="Picture 2" descr="Image result for stravinsky standing on head">
              <a:extLst>
                <a:ext uri="{FF2B5EF4-FFF2-40B4-BE49-F238E27FC236}">
                  <a16:creationId xmlns:a16="http://schemas.microsoft.com/office/drawing/2014/main" id="{2C297E17-A2DB-48FC-8B72-7EC9C4C37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075" y="1435265"/>
              <a:ext cx="3879914" cy="211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21E74B-1A23-4FA5-BD3C-30D1C9547A57}"/>
                </a:ext>
              </a:extLst>
            </p:cNvPr>
            <p:cNvGrpSpPr/>
            <p:nvPr/>
          </p:nvGrpSpPr>
          <p:grpSpPr>
            <a:xfrm>
              <a:off x="6356735" y="926631"/>
              <a:ext cx="1910073" cy="2812052"/>
              <a:chOff x="6452984" y="851967"/>
              <a:chExt cx="1910073" cy="2812052"/>
            </a:xfrm>
          </p:grpSpPr>
          <p:pic>
            <p:nvPicPr>
              <p:cNvPr id="43" name="Picture 10" descr="Related image">
                <a:extLst>
                  <a:ext uri="{FF2B5EF4-FFF2-40B4-BE49-F238E27FC236}">
                    <a16:creationId xmlns:a16="http://schemas.microsoft.com/office/drawing/2014/main" id="{8398068B-04E1-4BA9-9C47-A906A2AF76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1517" y1="26239" x2="54630" y2="39413"/>
                            <a14:foregroundMark x1="50617" y1="22432" x2="51504" y2="26184"/>
                            <a14:foregroundMark x1="54630" y1="39413" x2="52778" y2="47170"/>
                            <a14:foregroundMark x1="52778" y1="47170" x2="55556" y2="53459"/>
                            <a14:foregroundMark x1="42590" y1="39320" x2="41358" y2="50105"/>
                            <a14:foregroundMark x1="44136" y1="25786" x2="42795" y2="37526"/>
                            <a14:foregroundMark x1="41358" y1="50105" x2="45988" y2="59958"/>
                            <a14:foregroundMark x1="54012" y1="55136" x2="54630" y2="65409"/>
                            <a14:foregroundMark x1="51852" y1="75262" x2="50000" y2="66038"/>
                            <a14:foregroundMark x1="50926" y1="80922" x2="50926" y2="72537"/>
                            <a14:foregroundMark x1="20370" y1="89308" x2="26235" y2="88679"/>
                            <a14:foregroundMark x1="19136" y1="89727" x2="23148" y2="89099"/>
                            <a14:foregroundMark x1="75926" y1="88260" x2="82716" y2="88260"/>
                            <a14:foregroundMark x1="40741" y1="62893" x2="42284" y2="66667"/>
                            <a14:backgroundMark x1="27160" y1="14465" x2="38272" y2="28931"/>
                            <a14:backgroundMark x1="38272" y1="28931" x2="39506" y2="29560"/>
                            <a14:backgroundMark x1="61111" y1="29350" x2="88889" y2="67505"/>
                            <a14:backgroundMark x1="48148" y1="32285" x2="50309" y2="28512"/>
                            <a14:backgroundMark x1="47840" y1="37526" x2="47840" y2="429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2984" y="851967"/>
                <a:ext cx="1910073" cy="2812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mage result for stravinsky">
                <a:extLst>
                  <a:ext uri="{FF2B5EF4-FFF2-40B4-BE49-F238E27FC236}">
                    <a16:creationId xmlns:a16="http://schemas.microsoft.com/office/drawing/2014/main" id="{EBB254BD-4CA7-466D-A09F-2A2AA8A6C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47" b="88889" l="1370" r="89041">
                            <a14:foregroundMark x1="30137" y1="31624" x2="60274" y2="76068"/>
                            <a14:foregroundMark x1="1370" y1="46154" x2="9589" y2="53846"/>
                            <a14:foregroundMark x1="4110" y1="47009" x2="9589" y2="41026"/>
                            <a14:foregroundMark x1="15068" y1="29060" x2="45205" y2="14530"/>
                            <a14:foregroundMark x1="45205" y1="14530" x2="71233" y2="20513"/>
                            <a14:foregroundMark x1="71233" y1="20513" x2="82192" y2="44444"/>
                            <a14:foregroundMark x1="82192" y1="44444" x2="82192" y2="44444"/>
                            <a14:backgroundMark x1="16438" y1="82051" x2="30137" y2="91453"/>
                            <a14:backgroundMark x1="46575" y1="93162" x2="73973" y2="85470"/>
                            <a14:backgroundMark x1="5479" y1="20513" x2="26027" y2="9402"/>
                            <a14:backgroundMark x1="78082" y1="7692" x2="87671" y2="6838"/>
                            <a14:backgroundMark x1="47945" y1="10256" x2="50685" y2="10256"/>
                            <a14:backgroundMark x1="5479" y1="13675" x2="34247" y2="11111"/>
                            <a14:backgroundMark x1="87671" y1="6838" x2="94521" y2="7692"/>
                            <a14:backgroundMark x1="79452" y1="13675" x2="83562" y2="17949"/>
                            <a14:backgroundMark x1="86301" y1="46154" x2="90411" y2="88034"/>
                            <a14:backgroundMark x1="93151" y1="44444" x2="94521" y2="42735"/>
                            <a14:backgroundMark x1="76712" y1="82051" x2="93151" y2="44444"/>
                            <a14:backgroundMark x1="73973" y1="18803" x2="75342" y2="19658"/>
                            <a14:backgroundMark x1="0" y1="7692" x2="39726" y2="7692"/>
                            <a14:backgroundMark x1="53425" y1="8547" x2="49315" y2="8547"/>
                            <a14:backgroundMark x1="19178" y1="4274" x2="1370" y2="40171"/>
                            <a14:backgroundMark x1="6849" y1="10256" x2="4110" y2="37607"/>
                            <a14:backgroundMark x1="1370" y1="57265" x2="1370" y2="66667"/>
                            <a14:backgroundMark x1="1370" y1="11966" x2="1370" y2="46154"/>
                            <a14:backgroundMark x1="75342" y1="17094" x2="80822" y2="18803"/>
                            <a14:backgroundMark x1="91781" y1="42735" x2="93151" y2="44444"/>
                            <a14:backgroundMark x1="87671" y1="44444" x2="90411" y2="53846"/>
                            <a14:backgroundMark x1="87671" y1="43590" x2="87671" y2="44444"/>
                            <a14:backgroundMark x1="87671" y1="44444" x2="87671" y2="43590"/>
                            <a14:backgroundMark x1="89041" y1="47863" x2="87671" y2="44444"/>
                            <a14:backgroundMark x1="76712" y1="77778" x2="79452" y2="68376"/>
                            <a14:backgroundMark x1="69863" y1="76923" x2="80822" y2="67521"/>
                            <a14:backgroundMark x1="69863" y1="76068" x2="76712" y2="64957"/>
                            <a14:backgroundMark x1="71233" y1="78632" x2="86301" y2="82051"/>
                            <a14:backgroundMark x1="78082" y1="69231" x2="86301" y2="58974"/>
                            <a14:backgroundMark x1="26027" y1="90598" x2="63014" y2="87179"/>
                            <a14:backgroundMark x1="63014" y1="87179" x2="65753" y2="87179"/>
                            <a14:backgroundMark x1="10959" y1="78632" x2="41096" y2="92308"/>
                            <a14:backgroundMark x1="6849" y1="61538" x2="10959" y2="760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0800000">
                <a:off x="7269919" y="2944278"/>
                <a:ext cx="276204" cy="435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177EAF9-2F0D-43CB-99BF-8D96E1D15479}"/>
              </a:ext>
            </a:extLst>
          </p:cNvPr>
          <p:cNvSpPr/>
          <p:nvPr/>
        </p:nvSpPr>
        <p:spPr>
          <a:xfrm>
            <a:off x="4826584" y="4921025"/>
            <a:ext cx="2200865" cy="1054504"/>
          </a:xfrm>
          <a:prstGeom prst="wedgeRoundRectCallout">
            <a:avLst>
              <a:gd name="adj1" fmla="val 106492"/>
              <a:gd name="adj2" fmla="val -4350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composer Igor Stravinsky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(d.1971)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spent part of his day on his head.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3594DC5-5A50-428D-AE3C-7A396C49079C}"/>
              </a:ext>
            </a:extLst>
          </p:cNvPr>
          <p:cNvSpPr/>
          <p:nvPr/>
        </p:nvSpPr>
        <p:spPr>
          <a:xfrm>
            <a:off x="4856675" y="2192561"/>
            <a:ext cx="1520031" cy="605869"/>
          </a:xfrm>
          <a:prstGeom prst="wedgeRoundRectCallout">
            <a:avLst>
              <a:gd name="adj1" fmla="val -57305"/>
              <a:gd name="adj2" fmla="val 1058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It helped me write music.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FDD19764-13FA-45F1-96F1-9E868C16A38D}"/>
              </a:ext>
            </a:extLst>
          </p:cNvPr>
          <p:cNvSpPr/>
          <p:nvPr/>
        </p:nvSpPr>
        <p:spPr>
          <a:xfrm>
            <a:off x="4829572" y="3954544"/>
            <a:ext cx="2425401" cy="877670"/>
          </a:xfrm>
          <a:prstGeom prst="wedgeRoundRectCallout">
            <a:avLst>
              <a:gd name="adj1" fmla="val -111884"/>
              <a:gd name="adj2" fmla="val -240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poet, Oscar Wilde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(d.1900)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used to take his pet lobster for walks.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B0AAF08-E9C6-473F-8B26-415097B089CC}"/>
              </a:ext>
            </a:extLst>
          </p:cNvPr>
          <p:cNvGrpSpPr/>
          <p:nvPr/>
        </p:nvGrpSpPr>
        <p:grpSpPr>
          <a:xfrm>
            <a:off x="4290643" y="1487234"/>
            <a:ext cx="3936719" cy="2121390"/>
            <a:chOff x="3853625" y="1048487"/>
            <a:chExt cx="3975002" cy="307400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63E2328-C0A5-4D32-AC95-4471C07532C3}"/>
                </a:ext>
              </a:extLst>
            </p:cNvPr>
            <p:cNvGrpSpPr/>
            <p:nvPr/>
          </p:nvGrpSpPr>
          <p:grpSpPr>
            <a:xfrm>
              <a:off x="3853625" y="1048487"/>
              <a:ext cx="3975002" cy="3074002"/>
              <a:chOff x="3896751" y="1705121"/>
              <a:chExt cx="3975002" cy="3074002"/>
            </a:xfrm>
          </p:grpSpPr>
          <p:pic>
            <p:nvPicPr>
              <p:cNvPr id="49" name="Picture 4" descr="Image result for oscar wilde and lobster">
                <a:extLst>
                  <a:ext uri="{FF2B5EF4-FFF2-40B4-BE49-F238E27FC236}">
                    <a16:creationId xmlns:a16="http://schemas.microsoft.com/office/drawing/2014/main" id="{74EB57BA-479F-4FEE-BD91-467FE74CA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6751" y="1705121"/>
                <a:ext cx="3975002" cy="3074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Image result for oscar wilde">
                <a:extLst>
                  <a:ext uri="{FF2B5EF4-FFF2-40B4-BE49-F238E27FC236}">
                    <a16:creationId xmlns:a16="http://schemas.microsoft.com/office/drawing/2014/main" id="{18127A2A-AAA3-4447-A7E5-EAE3AD6F5C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500" b="95333" l="10000" r="90000">
                            <a14:foregroundMark x1="37750" y1="5500" x2="52500" y2="9500"/>
                            <a14:foregroundMark x1="49000" y1="13167" x2="56250" y2="20500"/>
                            <a14:foregroundMark x1="56250" y1="20500" x2="56250" y2="20500"/>
                            <a14:foregroundMark x1="40500" y1="95333" x2="44500" y2="87667"/>
                            <a14:foregroundMark x1="33500" y1="35074" x2="33500" y2="34000"/>
                            <a14:backgroundMark x1="33750" y1="35500" x2="32750" y2="34500"/>
                            <a14:backgroundMark x1="33500" y1="35000" x2="33750" y2="33500"/>
                            <a14:backgroundMark x1="64750" y1="34833" x2="64750" y2="34833"/>
                            <a14:backgroundMark x1="64500" y1="33500" x2="64500" y2="34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0128" y="2857126"/>
                <a:ext cx="1159411" cy="1739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8" descr="Image result for dog lead transparent">
                <a:extLst>
                  <a:ext uri="{FF2B5EF4-FFF2-40B4-BE49-F238E27FC236}">
                    <a16:creationId xmlns:a16="http://schemas.microsoft.com/office/drawing/2014/main" id="{F2DF4F2A-D8E7-424F-AF29-C0BF818B19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487707">
                <a:off x="5166647" y="3751701"/>
                <a:ext cx="990071" cy="581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6" descr="Image result for gif lobster transparent">
              <a:extLst>
                <a:ext uri="{FF2B5EF4-FFF2-40B4-BE49-F238E27FC236}">
                  <a16:creationId xmlns:a16="http://schemas.microsoft.com/office/drawing/2014/main" id="{779662C7-50D6-41AD-BEC3-AF8067277A9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963" y="3707318"/>
              <a:ext cx="561041" cy="415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F7ABC-ACE3-4773-A020-D346E794B77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71" y="-27451"/>
            <a:ext cx="1829594" cy="2004934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D1C4CAE-526F-4F92-8BD6-EC988DBCC109}"/>
              </a:ext>
            </a:extLst>
          </p:cNvPr>
          <p:cNvSpPr/>
          <p:nvPr/>
        </p:nvSpPr>
        <p:spPr>
          <a:xfrm>
            <a:off x="1774304" y="1054580"/>
            <a:ext cx="2004451" cy="802934"/>
          </a:xfrm>
          <a:prstGeom prst="wedgeRoundRectCallout">
            <a:avLst>
              <a:gd name="adj1" fmla="val -94472"/>
              <a:gd name="adj2" fmla="val 126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Hey, what about me? I created the lobster telephone.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9279F5F-A01B-431C-850D-A715420471C3}"/>
              </a:ext>
            </a:extLst>
          </p:cNvPr>
          <p:cNvGrpSpPr/>
          <p:nvPr/>
        </p:nvGrpSpPr>
        <p:grpSpPr>
          <a:xfrm rot="21145694">
            <a:off x="1103690" y="2094749"/>
            <a:ext cx="2637141" cy="1290454"/>
            <a:chOff x="-410040" y="1069356"/>
            <a:chExt cx="2836277" cy="137823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19800A2-76D1-400D-94FE-F95BC250A672}"/>
                </a:ext>
              </a:extLst>
            </p:cNvPr>
            <p:cNvGrpSpPr/>
            <p:nvPr/>
          </p:nvGrpSpPr>
          <p:grpSpPr>
            <a:xfrm rot="1433568">
              <a:off x="-410040" y="1069356"/>
              <a:ext cx="2745529" cy="1378233"/>
              <a:chOff x="-58327" y="4377427"/>
              <a:chExt cx="2903462" cy="1160625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5B1DEFB-D0F3-4BDE-BABA-831132B6695E}"/>
                  </a:ext>
                </a:extLst>
              </p:cNvPr>
              <p:cNvGrpSpPr/>
              <p:nvPr/>
            </p:nvGrpSpPr>
            <p:grpSpPr>
              <a:xfrm rot="95824">
                <a:off x="-58327" y="4377427"/>
                <a:ext cx="2903462" cy="1160625"/>
                <a:chOff x="-9126" y="4308623"/>
                <a:chExt cx="3244444" cy="1264765"/>
              </a:xfrm>
            </p:grpSpPr>
            <p:sp>
              <p:nvSpPr>
                <p:cNvPr id="59" name="Rounded Rectangle 11">
                  <a:extLst>
                    <a:ext uri="{FF2B5EF4-FFF2-40B4-BE49-F238E27FC236}">
                      <a16:creationId xmlns:a16="http://schemas.microsoft.com/office/drawing/2014/main" id="{CE383271-B20A-4220-95D0-596C08F96525}"/>
                    </a:ext>
                  </a:extLst>
                </p:cNvPr>
                <p:cNvSpPr/>
                <p:nvPr/>
              </p:nvSpPr>
              <p:spPr>
                <a:xfrm rot="20955517">
                  <a:off x="175242" y="4308623"/>
                  <a:ext cx="3060076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0" dirty="0">
                      <a:solidFill>
                        <a:srgbClr val="00B050"/>
                      </a:solidFill>
                      <a:latin typeface="+mj-lt"/>
                    </a:rPr>
                    <a:t>Ostentatious</a:t>
                  </a:r>
                  <a:endParaRPr lang="en-GB" sz="28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4C064C6-89D6-4D8E-B371-BF51EC5F159B}"/>
                    </a:ext>
                  </a:extLst>
                </p:cNvPr>
                <p:cNvSpPr txBox="1"/>
                <p:nvPr/>
              </p:nvSpPr>
              <p:spPr>
                <a:xfrm rot="19556281">
                  <a:off x="-9126" y="4467107"/>
                  <a:ext cx="1285433" cy="271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B2BEA43-656E-4524-9272-2994DC43F3E8}"/>
                    </a:ext>
                  </a:extLst>
                </p:cNvPr>
                <p:cNvSpPr/>
                <p:nvPr/>
              </p:nvSpPr>
              <p:spPr>
                <a:xfrm rot="20797666">
                  <a:off x="1016815" y="4857655"/>
                  <a:ext cx="1717439" cy="5128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To attract or seek attention.</a:t>
                  </a:r>
                  <a:endParaRPr lang="en-GB" sz="1200" dirty="0">
                    <a:latin typeface="+mj-lt"/>
                  </a:endParaRPr>
                </a:p>
              </p:txBody>
            </p:sp>
          </p:grp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3BF39BBD-40C7-485E-90AE-97E8CB223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24050" y="4870536"/>
                <a:ext cx="460889" cy="652926"/>
              </a:xfrm>
              <a:prstGeom prst="rect">
                <a:avLst/>
              </a:prstGeom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F4E32E5-9B2C-41C1-87DF-F0EE5E5BC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6454">
              <a:off x="1798035" y="1358132"/>
              <a:ext cx="628202" cy="614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39B2079F-934C-4A15-A227-343E65977D8E}"/>
              </a:ext>
            </a:extLst>
          </p:cNvPr>
          <p:cNvSpPr/>
          <p:nvPr/>
        </p:nvSpPr>
        <p:spPr>
          <a:xfrm>
            <a:off x="4786731" y="4951931"/>
            <a:ext cx="2200865" cy="813990"/>
          </a:xfrm>
          <a:prstGeom prst="wedgeRoundRectCallout">
            <a:avLst>
              <a:gd name="adj1" fmla="val 106492"/>
              <a:gd name="adj2" fmla="val -4350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Ah, yes,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ostentatious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artist, Salvador Dali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(d.1989)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C41DE1E9-8BFF-46FA-A6F4-F695A4201413}"/>
              </a:ext>
            </a:extLst>
          </p:cNvPr>
          <p:cNvSpPr/>
          <p:nvPr/>
        </p:nvSpPr>
        <p:spPr>
          <a:xfrm>
            <a:off x="5040788" y="3894385"/>
            <a:ext cx="2269244" cy="843553"/>
          </a:xfrm>
          <a:prstGeom prst="wedgeRoundRectCallout">
            <a:avLst>
              <a:gd name="adj1" fmla="val -123294"/>
              <a:gd name="adj2" fmla="val 84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 prefer his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surreal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painting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The Persistence of Time.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9CEBE0-D0A3-4F06-AE1E-89A68970D7E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80" y="1378928"/>
            <a:ext cx="3460425" cy="2248818"/>
          </a:xfrm>
          <a:prstGeom prst="rect">
            <a:avLst/>
          </a:prstGeom>
        </p:spPr>
      </p:pic>
      <p:pic>
        <p:nvPicPr>
          <p:cNvPr id="64" name="Picture 14" descr="Image result for persistence of time">
            <a:extLst>
              <a:ext uri="{FF2B5EF4-FFF2-40B4-BE49-F238E27FC236}">
                <a16:creationId xmlns:a16="http://schemas.microsoft.com/office/drawing/2014/main" id="{D7973636-E15C-42B1-84AD-7E6D726E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45" y="1474754"/>
            <a:ext cx="3947151" cy="21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CA358A1-5CF4-4243-8090-059C79ACF63A}"/>
              </a:ext>
            </a:extLst>
          </p:cNvPr>
          <p:cNvGrpSpPr/>
          <p:nvPr/>
        </p:nvGrpSpPr>
        <p:grpSpPr>
          <a:xfrm>
            <a:off x="1098706" y="2119862"/>
            <a:ext cx="2555241" cy="1276096"/>
            <a:chOff x="5980468" y="4192830"/>
            <a:chExt cx="2939096" cy="141059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78EFB32-E8FC-44A2-9149-D11065EF0531}"/>
                </a:ext>
              </a:extLst>
            </p:cNvPr>
            <p:cNvGrpSpPr/>
            <p:nvPr/>
          </p:nvGrpSpPr>
          <p:grpSpPr>
            <a:xfrm rot="934547">
              <a:off x="5980468" y="4192830"/>
              <a:ext cx="2922515" cy="1410590"/>
              <a:chOff x="-169930" y="4354361"/>
              <a:chExt cx="3002881" cy="113106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92B4969-6488-4368-A7DA-CACDB2F286F9}"/>
                  </a:ext>
                </a:extLst>
              </p:cNvPr>
              <p:cNvGrpSpPr/>
              <p:nvPr/>
            </p:nvGrpSpPr>
            <p:grpSpPr>
              <a:xfrm rot="95824">
                <a:off x="-169930" y="4354361"/>
                <a:ext cx="3002881" cy="1099583"/>
                <a:chOff x="-135478" y="4285385"/>
                <a:chExt cx="3355539" cy="1198244"/>
              </a:xfrm>
            </p:grpSpPr>
            <p:sp>
              <p:nvSpPr>
                <p:cNvPr id="74" name="Rounded Rectangle 11">
                  <a:extLst>
                    <a:ext uri="{FF2B5EF4-FFF2-40B4-BE49-F238E27FC236}">
                      <a16:creationId xmlns:a16="http://schemas.microsoft.com/office/drawing/2014/main" id="{80C6B525-96EE-4A66-AABA-D7A6048FC81B}"/>
                    </a:ext>
                  </a:extLst>
                </p:cNvPr>
                <p:cNvSpPr/>
                <p:nvPr/>
              </p:nvSpPr>
              <p:spPr>
                <a:xfrm rot="20955517">
                  <a:off x="53984" y="4285385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Surreal</a:t>
                  </a:r>
                  <a:endParaRPr lang="en-GB" sz="2800" dirty="0"/>
                </a:p>
                <a:p>
                  <a:pPr algn="ctr"/>
                  <a:endParaRPr lang="en-GB" sz="1200" dirty="0">
                    <a:solidFill>
                      <a:srgbClr val="00B050"/>
                    </a:solidFill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0D95B48E-EF68-4A18-A287-C7EB8402996C}"/>
                    </a:ext>
                  </a:extLst>
                </p:cNvPr>
                <p:cNvSpPr txBox="1"/>
                <p:nvPr/>
              </p:nvSpPr>
              <p:spPr>
                <a:xfrm rot="19556281">
                  <a:off x="-135478" y="4424979"/>
                  <a:ext cx="1285431" cy="267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E3C9845-F086-42B5-A392-67FE8D084A36}"/>
                    </a:ext>
                  </a:extLst>
                </p:cNvPr>
                <p:cNvSpPr/>
                <p:nvPr/>
              </p:nvSpPr>
              <p:spPr>
                <a:xfrm rot="20797666">
                  <a:off x="809801" y="4853166"/>
                  <a:ext cx="2265712" cy="5053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buSzPct val="125000"/>
                  </a:pPr>
                  <a:r>
                    <a:rPr lang="en-US" altLang="en-US" sz="1400" dirty="0">
                      <a:latin typeface="+mj-lt"/>
                    </a:rPr>
                    <a:t>Having an unusual </a:t>
                  </a:r>
                </a:p>
                <a:p>
                  <a:pPr algn="ctr">
                    <a:buSzPct val="125000"/>
                  </a:pPr>
                  <a:r>
                    <a:rPr lang="en-US" altLang="en-US" sz="1400" dirty="0">
                      <a:latin typeface="+mj-lt"/>
                    </a:rPr>
                    <a:t>or dreamlike quality.</a:t>
                  </a:r>
                  <a:endParaRPr lang="en-US" altLang="en-US" sz="1400" b="1" dirty="0">
                    <a:latin typeface="+mj-lt"/>
                  </a:endParaRPr>
                </a:p>
              </p:txBody>
            </p:sp>
          </p:grp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DBE13B96-9803-43FA-B4BC-2181E540D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38432" y="4794765"/>
                <a:ext cx="494648" cy="690659"/>
              </a:xfrm>
              <a:prstGeom prst="rect">
                <a:avLst/>
              </a:prstGeom>
            </p:spPr>
          </p:pic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0E2DD-317B-4755-BFE5-8E720F9D8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216781" y="4231897"/>
              <a:ext cx="702783" cy="71223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CFC3054-66AC-C894-4D38-62100F4840B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03" y="6000750"/>
            <a:ext cx="9144000" cy="85725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80124052-347F-427E-B7AD-5625001F994E}"/>
              </a:ext>
            </a:extLst>
          </p:cNvPr>
          <p:cNvSpPr/>
          <p:nvPr/>
        </p:nvSpPr>
        <p:spPr>
          <a:xfrm>
            <a:off x="1189362" y="2201445"/>
            <a:ext cx="2414766" cy="919328"/>
          </a:xfrm>
          <a:prstGeom prst="wedgeRoundRectCallout">
            <a:avLst>
              <a:gd name="adj1" fmla="val -60533"/>
              <a:gd name="adj2" fmla="val -11819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Is there a link between being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and being creative?</a:t>
            </a:r>
          </a:p>
        </p:txBody>
      </p:sp>
    </p:spTree>
    <p:extLst>
      <p:ext uri="{BB962C8B-B14F-4D97-AF65-F5344CB8AC3E}">
        <p14:creationId xmlns:p14="http://schemas.microsoft.com/office/powerpoint/2010/main" val="21050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23" grpId="0" animBg="1"/>
      <p:bldP spid="23" grpId="1" animBg="1"/>
      <p:bldP spid="19" grpId="0" animBg="1"/>
      <p:bldP spid="28" grpId="0" animBg="1"/>
      <p:bldP spid="28" grpId="1" animBg="1"/>
      <p:bldP spid="44" grpId="0" animBg="1"/>
      <p:bldP spid="44" grpId="1" animBg="1"/>
      <p:bldP spid="9" grpId="0" animBg="1"/>
      <p:bldP spid="9" grpId="1" animBg="1"/>
      <p:bldP spid="45" grpId="0" animBg="1"/>
      <p:bldP spid="45" grpId="1" animBg="1"/>
      <p:bldP spid="15" grpId="0" animBg="1"/>
      <p:bldP spid="15" grpId="1" animBg="1"/>
      <p:bldP spid="62" grpId="0" animBg="1"/>
      <p:bldP spid="63" grpId="0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DF1F2A-38BF-0D1A-62C9-87A1542751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8" y="1051983"/>
            <a:ext cx="4407528" cy="3444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6AC3D9-A864-B73D-0D9C-D66385C7E2B5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A3A2B-C540-58B0-39A5-EA27131BBFE4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82221008-6BEC-3D94-5BFA-094FCC3502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D8DEC7-7760-4147-8D68-148218DA6BA4}"/>
              </a:ext>
            </a:extLst>
          </p:cNvPr>
          <p:cNvSpPr/>
          <p:nvPr/>
        </p:nvSpPr>
        <p:spPr>
          <a:xfrm>
            <a:off x="3980473" y="437824"/>
            <a:ext cx="4291132" cy="621060"/>
          </a:xfrm>
          <a:prstGeom prst="wedgeRoundRectCallout">
            <a:avLst>
              <a:gd name="adj1" fmla="val 56808"/>
              <a:gd name="adj2" fmla="val -3642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think of anyone you know who </a:t>
            </a:r>
          </a:p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has an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or eccentric character?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48A15D-D6F2-4CAE-9C8E-4C5935914F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52" b="96923" l="4706" r="89804">
                        <a14:foregroundMark x1="5098" y1="31429" x2="9412" y2="91429"/>
                        <a14:foregroundMark x1="41569" y1="13846" x2="55294" y2="8352"/>
                        <a14:foregroundMark x1="75294" y1="25934" x2="89804" y2="35385"/>
                        <a14:foregroundMark x1="11373" y1="96923" x2="13333" y2="7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" y="1757831"/>
            <a:ext cx="1847508" cy="329653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5DFEC60-A5AE-49FA-B06B-7913A1AC6161}"/>
              </a:ext>
            </a:extLst>
          </p:cNvPr>
          <p:cNvSpPr/>
          <p:nvPr/>
        </p:nvSpPr>
        <p:spPr>
          <a:xfrm>
            <a:off x="2095516" y="3077283"/>
            <a:ext cx="1281965" cy="628898"/>
          </a:xfrm>
          <a:prstGeom prst="wedgeRoundRectCallout">
            <a:avLst>
              <a:gd name="adj1" fmla="val -169657"/>
              <a:gd name="adj2" fmla="val -8436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A teacher perhaps?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40DFFAB-0565-BC87-5459-178B108FFB74}"/>
              </a:ext>
            </a:extLst>
          </p:cNvPr>
          <p:cNvSpPr/>
          <p:nvPr/>
        </p:nvSpPr>
        <p:spPr>
          <a:xfrm>
            <a:off x="1429991" y="3879064"/>
            <a:ext cx="1661523" cy="1092807"/>
          </a:xfrm>
          <a:prstGeom prst="wedgeRoundRectCallout">
            <a:avLst>
              <a:gd name="adj1" fmla="val -100206"/>
              <a:gd name="adj2" fmla="val -14089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Watch this clip from the 1989 film Dead Poets Society…</a:t>
            </a:r>
            <a:endParaRPr lang="en-GB" i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07A480-E11E-770C-CC9E-AEF3D2581E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473" y="1518812"/>
            <a:ext cx="4180301" cy="2614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50EB8-929E-F2BF-D979-8D96C736BCC2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31376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is - Dead Poets Society - Conformity Scene (1989) HD w Subtitles-nJ_htuCMCqM-360p-1658552957470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6773C4C-AF7E-BC45-CDD3-527259C0A3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6263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3F3A4-C036-7AB6-9930-0A4390EF68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16" y="6034818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8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06838169-8941-4496-AE13-AFBD35EE2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25334" flipH="1">
            <a:off x="3194115" y="2329601"/>
            <a:ext cx="1440898" cy="1578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70DAE-C06E-4E30-98F1-9E508D0E8B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8" y="1051983"/>
            <a:ext cx="4407528" cy="3444632"/>
          </a:xfrm>
          <a:prstGeom prst="rect">
            <a:avLst/>
          </a:prstGeom>
        </p:spPr>
      </p:pic>
      <p:pic>
        <p:nvPicPr>
          <p:cNvPr id="3074" name="Picture 2" descr="Film - Dead Poets Society - Into Film">
            <a:extLst>
              <a:ext uri="{FF2B5EF4-FFF2-40B4-BE49-F238E27FC236}">
                <a16:creationId xmlns:a16="http://schemas.microsoft.com/office/drawing/2014/main" id="{BF6AF665-97C7-0E35-E92B-DF5B76E4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091" y="1476290"/>
            <a:ext cx="4253933" cy="265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B7A16D-A209-9C7B-0FA2-EDD78945FBE0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7C2D8-5987-AE98-6AAE-73615BA125E6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C945A9F-E85C-F365-9388-C1A3880B9B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D8DEC7-7760-4147-8D68-148218DA6BA4}"/>
              </a:ext>
            </a:extLst>
          </p:cNvPr>
          <p:cNvSpPr/>
          <p:nvPr/>
        </p:nvSpPr>
        <p:spPr>
          <a:xfrm>
            <a:off x="3994091" y="406499"/>
            <a:ext cx="4087405" cy="628898"/>
          </a:xfrm>
          <a:prstGeom prst="wedgeRoundRectCallout">
            <a:avLst>
              <a:gd name="adj1" fmla="val 61187"/>
              <a:gd name="adj2" fmla="val -332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Throughout the film, teacher, Mr Keating is un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conventional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in his teaching practice. </a:t>
            </a:r>
          </a:p>
        </p:txBody>
      </p:sp>
      <p:pic>
        <p:nvPicPr>
          <p:cNvPr id="18" name="Picture 2" descr="https://gl-images.condecdn.net/image/DmJYP1EOE33/crop/405/f/LadyGaga6_GL_8apr10_rex_b.jpg">
            <a:extLst>
              <a:ext uri="{FF2B5EF4-FFF2-40B4-BE49-F238E27FC236}">
                <a16:creationId xmlns:a16="http://schemas.microsoft.com/office/drawing/2014/main" id="{7B5358CC-8A42-4AC7-BE48-215306F7E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5" b="97694" l="0" r="89267">
                        <a14:foregroundMark x1="42408" y1="6755" x2="58115" y2="9885"/>
                        <a14:foregroundMark x1="2618" y1="92422" x2="25916" y2="94234"/>
                        <a14:foregroundMark x1="25916" y1="94234" x2="55497" y2="88303"/>
                        <a14:foregroundMark x1="55497" y1="88303" x2="79058" y2="91433"/>
                        <a14:foregroundMark x1="79058" y1="91433" x2="82461" y2="98023"/>
                        <a14:foregroundMark x1="0" y1="96046" x2="7068" y2="97364"/>
                        <a14:foregroundMark x1="7330" y1="97529" x2="7592" y2="9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4168" y="2304739"/>
            <a:ext cx="2464259" cy="391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8629F47-29D4-40DA-BC8A-91D5FA7CBB1D}"/>
              </a:ext>
            </a:extLst>
          </p:cNvPr>
          <p:cNvGrpSpPr/>
          <p:nvPr/>
        </p:nvGrpSpPr>
        <p:grpSpPr>
          <a:xfrm rot="20407620">
            <a:off x="311455" y="4375020"/>
            <a:ext cx="2585092" cy="1290454"/>
            <a:chOff x="-410040" y="1069356"/>
            <a:chExt cx="2780298" cy="137823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B8A6E61-B0C6-4340-A739-C5CA8A53BF7D}"/>
                </a:ext>
              </a:extLst>
            </p:cNvPr>
            <p:cNvGrpSpPr/>
            <p:nvPr/>
          </p:nvGrpSpPr>
          <p:grpSpPr>
            <a:xfrm rot="1433568">
              <a:off x="-410040" y="1069356"/>
              <a:ext cx="2745529" cy="1378233"/>
              <a:chOff x="-58327" y="4377427"/>
              <a:chExt cx="2903462" cy="1160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B70EC5A-A20B-4E3A-B14B-08C41D88082F}"/>
                  </a:ext>
                </a:extLst>
              </p:cNvPr>
              <p:cNvGrpSpPr/>
              <p:nvPr/>
            </p:nvGrpSpPr>
            <p:grpSpPr>
              <a:xfrm rot="95824">
                <a:off x="-58327" y="4377427"/>
                <a:ext cx="2903462" cy="1160625"/>
                <a:chOff x="-9126" y="4308623"/>
                <a:chExt cx="3244444" cy="1264765"/>
              </a:xfrm>
            </p:grpSpPr>
            <p:sp>
              <p:nvSpPr>
                <p:cNvPr id="31" name="Rounded Rectangle 11">
                  <a:extLst>
                    <a:ext uri="{FF2B5EF4-FFF2-40B4-BE49-F238E27FC236}">
                      <a16:creationId xmlns:a16="http://schemas.microsoft.com/office/drawing/2014/main" id="{67C32EDD-2515-49A8-B8F2-49882B10DF9E}"/>
                    </a:ext>
                  </a:extLst>
                </p:cNvPr>
                <p:cNvSpPr/>
                <p:nvPr/>
              </p:nvSpPr>
              <p:spPr>
                <a:xfrm rot="20955517">
                  <a:off x="175242" y="4308623"/>
                  <a:ext cx="3060076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0" dirty="0">
                      <a:solidFill>
                        <a:srgbClr val="00B050"/>
                      </a:solidFill>
                      <a:latin typeface="+mj-lt"/>
                    </a:rPr>
                    <a:t>Conventional</a:t>
                  </a:r>
                  <a:endParaRPr lang="en-GB" sz="28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86BB8B0-23EE-409F-B9B7-24C0467EA297}"/>
                    </a:ext>
                  </a:extLst>
                </p:cNvPr>
                <p:cNvSpPr txBox="1"/>
                <p:nvPr/>
              </p:nvSpPr>
              <p:spPr>
                <a:xfrm rot="19556281">
                  <a:off x="-9126" y="4467108"/>
                  <a:ext cx="1285433" cy="271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AC4D8D6-44B0-4ADB-885A-40D752FB5B9D}"/>
                    </a:ext>
                  </a:extLst>
                </p:cNvPr>
                <p:cNvSpPr/>
                <p:nvPr/>
              </p:nvSpPr>
              <p:spPr>
                <a:xfrm rot="20797666">
                  <a:off x="960730" y="4762954"/>
                  <a:ext cx="1909324" cy="7239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A way in which something is usually done.</a:t>
                  </a:r>
                  <a:endParaRPr lang="en-GB" sz="1200" dirty="0">
                    <a:latin typeface="+mj-lt"/>
                  </a:endParaRP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36DBE9E-9042-4267-9595-F43722C8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24050" y="4870536"/>
                <a:ext cx="460889" cy="65292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DDF488-ECDB-415B-9517-226CC27B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6454">
              <a:off x="1799853" y="1401326"/>
              <a:ext cx="570405" cy="557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51FC85-F1CE-4019-9F2B-45AD2EA08F8E}"/>
              </a:ext>
            </a:extLst>
          </p:cNvPr>
          <p:cNvGrpSpPr/>
          <p:nvPr/>
        </p:nvGrpSpPr>
        <p:grpSpPr>
          <a:xfrm>
            <a:off x="6282818" y="4635369"/>
            <a:ext cx="2636249" cy="1276546"/>
            <a:chOff x="5953501" y="4188651"/>
            <a:chExt cx="3032274" cy="14110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9174AFF-485E-483E-9ED5-8DD0AAC478CA}"/>
                </a:ext>
              </a:extLst>
            </p:cNvPr>
            <p:cNvGrpSpPr/>
            <p:nvPr/>
          </p:nvGrpSpPr>
          <p:grpSpPr>
            <a:xfrm rot="934547">
              <a:off x="5953501" y="4188651"/>
              <a:ext cx="2950059" cy="1411086"/>
              <a:chOff x="-198225" y="4353964"/>
              <a:chExt cx="3031183" cy="113146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1BD4565-E0DA-46E3-9270-BF1E43CDAE20}"/>
                  </a:ext>
                </a:extLst>
              </p:cNvPr>
              <p:cNvGrpSpPr/>
              <p:nvPr/>
            </p:nvGrpSpPr>
            <p:grpSpPr>
              <a:xfrm rot="95824">
                <a:off x="-198225" y="4353964"/>
                <a:ext cx="3031183" cy="1099582"/>
                <a:chOff x="-167103" y="4285385"/>
                <a:chExt cx="3387164" cy="1198244"/>
              </a:xfrm>
            </p:grpSpPr>
            <p:sp>
              <p:nvSpPr>
                <p:cNvPr id="39" name="Rounded Rectangle 11">
                  <a:extLst>
                    <a:ext uri="{FF2B5EF4-FFF2-40B4-BE49-F238E27FC236}">
                      <a16:creationId xmlns:a16="http://schemas.microsoft.com/office/drawing/2014/main" id="{FF8ED37A-34A3-4F38-BE22-10DE611A7C94}"/>
                    </a:ext>
                  </a:extLst>
                </p:cNvPr>
                <p:cNvSpPr/>
                <p:nvPr/>
              </p:nvSpPr>
              <p:spPr>
                <a:xfrm rot="20955517">
                  <a:off x="53984" y="4285385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Conform</a:t>
                  </a:r>
                  <a:endParaRPr lang="en-GB" sz="2800" dirty="0"/>
                </a:p>
                <a:p>
                  <a:pPr algn="ctr"/>
                  <a:endParaRPr lang="en-GB" sz="1200" dirty="0">
                    <a:solidFill>
                      <a:srgbClr val="00B050"/>
                    </a:solidFill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FABD39-C25D-4D79-956A-CE1B699E367E}"/>
                    </a:ext>
                  </a:extLst>
                </p:cNvPr>
                <p:cNvSpPr txBox="1"/>
                <p:nvPr/>
              </p:nvSpPr>
              <p:spPr>
                <a:xfrm rot="19556281">
                  <a:off x="-167103" y="4454161"/>
                  <a:ext cx="1285431" cy="267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9186517-6288-4C88-BC22-8C0C1F9F78A2}"/>
                    </a:ext>
                  </a:extLst>
                </p:cNvPr>
                <p:cNvSpPr/>
                <p:nvPr/>
              </p:nvSpPr>
              <p:spPr>
                <a:xfrm rot="20797666">
                  <a:off x="825595" y="4828283"/>
                  <a:ext cx="2285239" cy="5053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To follow with accepted rules.</a:t>
                  </a:r>
                </a:p>
              </p:txBody>
            </p:sp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0319DD3-C700-4895-8A65-796CEB10F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38432" y="4794765"/>
                <a:ext cx="494648" cy="690659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4AAF34-4C41-4072-BC20-6815848A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349066" y="4290974"/>
              <a:ext cx="636709" cy="712232"/>
            </a:xfrm>
            <a:prstGeom prst="rect">
              <a:avLst/>
            </a:prstGeom>
          </p:spPr>
        </p:pic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152DB206-A309-4E77-AC40-D34EB33B71C7}"/>
              </a:ext>
            </a:extLst>
          </p:cNvPr>
          <p:cNvSpPr/>
          <p:nvPr/>
        </p:nvSpPr>
        <p:spPr>
          <a:xfrm>
            <a:off x="1643254" y="1886976"/>
            <a:ext cx="1989056" cy="751135"/>
          </a:xfrm>
          <a:prstGeom prst="wedgeRoundRectCallout">
            <a:avLst>
              <a:gd name="adj1" fmla="val -69655"/>
              <a:gd name="adj2" fmla="val 734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His behaviour was non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conform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ist.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3FFFCD-1618-4C39-9985-8DE22A64851F}"/>
              </a:ext>
            </a:extLst>
          </p:cNvPr>
          <p:cNvGrpSpPr/>
          <p:nvPr/>
        </p:nvGrpSpPr>
        <p:grpSpPr>
          <a:xfrm rot="20162361">
            <a:off x="102408" y="2135247"/>
            <a:ext cx="2585094" cy="1290455"/>
            <a:chOff x="-410042" y="1069361"/>
            <a:chExt cx="2780300" cy="137823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2910071-F597-4FA2-8A18-AF0E44E4F6C6}"/>
                </a:ext>
              </a:extLst>
            </p:cNvPr>
            <p:cNvGrpSpPr/>
            <p:nvPr/>
          </p:nvGrpSpPr>
          <p:grpSpPr>
            <a:xfrm rot="1433568">
              <a:off x="-410042" y="1069361"/>
              <a:ext cx="2745527" cy="1378234"/>
              <a:chOff x="-58326" y="4377428"/>
              <a:chExt cx="2903461" cy="1160625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496F966-952C-42FE-B8EF-EEE94A74C6E3}"/>
                  </a:ext>
                </a:extLst>
              </p:cNvPr>
              <p:cNvGrpSpPr/>
              <p:nvPr/>
            </p:nvGrpSpPr>
            <p:grpSpPr>
              <a:xfrm rot="95824">
                <a:off x="-58326" y="4377428"/>
                <a:ext cx="2903461" cy="1160625"/>
                <a:chOff x="-9126" y="4308623"/>
                <a:chExt cx="3244444" cy="1264765"/>
              </a:xfrm>
            </p:grpSpPr>
            <p:sp>
              <p:nvSpPr>
                <p:cNvPr id="49" name="Rounded Rectangle 11">
                  <a:extLst>
                    <a:ext uri="{FF2B5EF4-FFF2-40B4-BE49-F238E27FC236}">
                      <a16:creationId xmlns:a16="http://schemas.microsoft.com/office/drawing/2014/main" id="{49B43FFF-D4F9-434A-9E32-EF98F30B3D3D}"/>
                    </a:ext>
                  </a:extLst>
                </p:cNvPr>
                <p:cNvSpPr/>
                <p:nvPr/>
              </p:nvSpPr>
              <p:spPr>
                <a:xfrm rot="20955517">
                  <a:off x="175242" y="4308623"/>
                  <a:ext cx="3060076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Norms</a:t>
                  </a:r>
                  <a:endParaRPr lang="en-GB" sz="36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DB0BE27-F443-45F5-B049-4C458FCAC3B9}"/>
                    </a:ext>
                  </a:extLst>
                </p:cNvPr>
                <p:cNvSpPr txBox="1"/>
                <p:nvPr/>
              </p:nvSpPr>
              <p:spPr>
                <a:xfrm rot="19556281">
                  <a:off x="-9126" y="4467108"/>
                  <a:ext cx="1285433" cy="271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FAAEC14-01F6-4608-9C0F-59CB31323837}"/>
                    </a:ext>
                  </a:extLst>
                </p:cNvPr>
                <p:cNvSpPr/>
                <p:nvPr/>
              </p:nvSpPr>
              <p:spPr>
                <a:xfrm rot="20797666">
                  <a:off x="791916" y="4843313"/>
                  <a:ext cx="2360036" cy="5128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Something usual, typical or standard.</a:t>
                  </a:r>
                  <a:endParaRPr lang="en-GB" sz="1200" dirty="0">
                    <a:latin typeface="+mj-lt"/>
                  </a:endParaRPr>
                </a:p>
              </p:txBody>
            </p:sp>
          </p:grp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A9E97E4-89B5-4CCF-9EB8-4179B93E2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24050" y="4870536"/>
                <a:ext cx="460889" cy="652926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150858A-75A3-4D44-9B62-65ED06CE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6454">
              <a:off x="1799853" y="1401326"/>
              <a:ext cx="570405" cy="557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FD4732A-009A-474D-ABA9-C3736D9E0D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629" y="3860407"/>
            <a:ext cx="1943371" cy="2257740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7E09EED5-3318-41FA-AF08-5ADBFD3145F9}"/>
              </a:ext>
            </a:extLst>
          </p:cNvPr>
          <p:cNvSpPr/>
          <p:nvPr/>
        </p:nvSpPr>
        <p:spPr>
          <a:xfrm>
            <a:off x="4178105" y="4649236"/>
            <a:ext cx="2660743" cy="1000259"/>
          </a:xfrm>
          <a:prstGeom prst="wedgeRoundRectCallout">
            <a:avLst>
              <a:gd name="adj1" fmla="val 105777"/>
              <a:gd name="adj2" fmla="val -140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His attitude was outside the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norms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of what might be considered ‘normal’.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DD25D42-7976-4ECC-87EC-D797908F935F}"/>
              </a:ext>
            </a:extLst>
          </p:cNvPr>
          <p:cNvSpPr/>
          <p:nvPr/>
        </p:nvSpPr>
        <p:spPr>
          <a:xfrm>
            <a:off x="1919471" y="4133414"/>
            <a:ext cx="1959106" cy="1225676"/>
          </a:xfrm>
          <a:prstGeom prst="wedgeRoundRectCallout">
            <a:avLst>
              <a:gd name="adj1" fmla="val 44953"/>
              <a:gd name="adj2" fmla="val -9407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might the  characteristics of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people include?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88917A13-AE59-4CF1-B5C5-FC6B2AE345F0}"/>
              </a:ext>
            </a:extLst>
          </p:cNvPr>
          <p:cNvSpPr/>
          <p:nvPr/>
        </p:nvSpPr>
        <p:spPr>
          <a:xfrm>
            <a:off x="4021362" y="1991411"/>
            <a:ext cx="1163649" cy="345977"/>
          </a:xfrm>
          <a:prstGeom prst="wedgeRoundRectCallout">
            <a:avLst>
              <a:gd name="adj1" fmla="val -25383"/>
              <a:gd name="adj2" fmla="val 9793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Originality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1280AF39-8F69-4A61-8AA3-BD343906AD3B}"/>
              </a:ext>
            </a:extLst>
          </p:cNvPr>
          <p:cNvSpPr/>
          <p:nvPr/>
        </p:nvSpPr>
        <p:spPr>
          <a:xfrm>
            <a:off x="6389401" y="2700072"/>
            <a:ext cx="1200577" cy="345977"/>
          </a:xfrm>
          <a:prstGeom prst="wedgeRoundRectCallout">
            <a:avLst>
              <a:gd name="adj1" fmla="val -63150"/>
              <a:gd name="adj2" fmla="val 13248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Courage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EF5B3EAD-5F96-4580-B17D-EB55BFC7AC41}"/>
              </a:ext>
            </a:extLst>
          </p:cNvPr>
          <p:cNvSpPr/>
          <p:nvPr/>
        </p:nvSpPr>
        <p:spPr>
          <a:xfrm>
            <a:off x="5477840" y="2164053"/>
            <a:ext cx="1196530" cy="345977"/>
          </a:xfrm>
          <a:prstGeom prst="wedgeRoundRectCallout">
            <a:avLst>
              <a:gd name="adj1" fmla="val -46433"/>
              <a:gd name="adj2" fmla="val 9387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Self-Belief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9E2ED389-3EBE-4B4B-A145-6AF118C86599}"/>
              </a:ext>
            </a:extLst>
          </p:cNvPr>
          <p:cNvSpPr/>
          <p:nvPr/>
        </p:nvSpPr>
        <p:spPr>
          <a:xfrm>
            <a:off x="5154322" y="3719107"/>
            <a:ext cx="1392741" cy="345977"/>
          </a:xfrm>
          <a:prstGeom prst="wedgeRoundRectCallout">
            <a:avLst>
              <a:gd name="adj1" fmla="val -48847"/>
              <a:gd name="adj2" fmla="val -17212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Imagination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65B936B5-0400-4A19-BB7B-75573F60F661}"/>
              </a:ext>
            </a:extLst>
          </p:cNvPr>
          <p:cNvSpPr/>
          <p:nvPr/>
        </p:nvSpPr>
        <p:spPr>
          <a:xfrm>
            <a:off x="6157815" y="3191109"/>
            <a:ext cx="742631" cy="345977"/>
          </a:xfrm>
          <a:prstGeom prst="wedgeRoundRectCallout">
            <a:avLst>
              <a:gd name="adj1" fmla="val -98517"/>
              <a:gd name="adj2" fmla="val -36201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Risk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C47A6397-7F3D-47CF-A4B8-CAE4B58A30E5}"/>
              </a:ext>
            </a:extLst>
          </p:cNvPr>
          <p:cNvSpPr/>
          <p:nvPr/>
        </p:nvSpPr>
        <p:spPr>
          <a:xfrm>
            <a:off x="7777241" y="1540999"/>
            <a:ext cx="1163649" cy="345977"/>
          </a:xfrm>
          <a:prstGeom prst="wedgeRoundRectCallout">
            <a:avLst>
              <a:gd name="adj1" fmla="val -92060"/>
              <a:gd name="adj2" fmla="val 4840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Humour?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917A1DA-2B91-4A03-A76B-B8E189D1A447}"/>
              </a:ext>
            </a:extLst>
          </p:cNvPr>
          <p:cNvSpPr/>
          <p:nvPr/>
        </p:nvSpPr>
        <p:spPr>
          <a:xfrm>
            <a:off x="4087112" y="3437808"/>
            <a:ext cx="855595" cy="345977"/>
          </a:xfrm>
          <a:prstGeom prst="wedgeRoundRectCallout">
            <a:avLst>
              <a:gd name="adj1" fmla="val -28972"/>
              <a:gd name="adj2" fmla="val -19359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Daring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79041-F24A-1F2F-3BD8-F809A891E5D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66" y="5977055"/>
            <a:ext cx="9144000" cy="85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FCA8F-D3ED-1164-4375-AEADFB1BD312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31868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52" grpId="0" animBg="1"/>
      <p:bldP spid="8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40E376-BEDD-67CA-B1DC-7F268FEF9D2E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1E0C6-DAEB-549F-A3C6-BC0EA6B3B704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04457-CC3D-8F9C-89D8-37497528EE0F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570DAE-C06E-4E30-98F1-9E508D0E8B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8" y="1051983"/>
            <a:ext cx="4407528" cy="3444632"/>
          </a:xfrm>
          <a:prstGeom prst="rect">
            <a:avLst/>
          </a:prstGeom>
        </p:spPr>
      </p:pic>
      <p:pic>
        <p:nvPicPr>
          <p:cNvPr id="62" name="Picture 6" descr="Image result for John Stuart Mill transparent">
            <a:extLst>
              <a:ext uri="{FF2B5EF4-FFF2-40B4-BE49-F238E27FC236}">
                <a16:creationId xmlns:a16="http://schemas.microsoft.com/office/drawing/2014/main" id="{F68B7E12-801A-45FE-A9C1-16DDC2CE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093" y="31996"/>
            <a:ext cx="804907" cy="8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3C6A65A0-4D33-4CA0-8620-FEA17FEFFC1F}"/>
              </a:ext>
            </a:extLst>
          </p:cNvPr>
          <p:cNvSpPr/>
          <p:nvPr/>
        </p:nvSpPr>
        <p:spPr>
          <a:xfrm>
            <a:off x="4001612" y="335994"/>
            <a:ext cx="4191135" cy="693600"/>
          </a:xfrm>
          <a:prstGeom prst="wedgeRoundRectCallout">
            <a:avLst>
              <a:gd name="adj1" fmla="val 60730"/>
              <a:gd name="adj2" fmla="val -1987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“That so few people now dare to be eccentric is the chief danger of our time”</a:t>
            </a:r>
          </a:p>
        </p:txBody>
      </p:sp>
      <p:pic>
        <p:nvPicPr>
          <p:cNvPr id="5122" name="Picture 2" descr="Image result for hoards of shoppers">
            <a:extLst>
              <a:ext uri="{FF2B5EF4-FFF2-40B4-BE49-F238E27FC236}">
                <a16:creationId xmlns:a16="http://schemas.microsoft.com/office/drawing/2014/main" id="{0B97C291-2F53-4000-A801-CAB842CD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201" y="1467233"/>
            <a:ext cx="4189274" cy="266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FCE8C1F-3685-4182-B211-F959A47ADF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666" y="1"/>
            <a:ext cx="1829594" cy="200493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6D7A960-B6A5-4976-96BE-293E41AF426F}"/>
              </a:ext>
            </a:extLst>
          </p:cNvPr>
          <p:cNvSpPr/>
          <p:nvPr/>
        </p:nvSpPr>
        <p:spPr>
          <a:xfrm>
            <a:off x="1690621" y="718658"/>
            <a:ext cx="1829593" cy="1007355"/>
          </a:xfrm>
          <a:prstGeom prst="wedgeRoundRectCallout">
            <a:avLst>
              <a:gd name="adj1" fmla="val -95614"/>
              <a:gd name="adj2" fmla="val 3006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 Are there fewer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people today?</a:t>
            </a:r>
          </a:p>
        </p:txBody>
      </p:sp>
      <p:pic>
        <p:nvPicPr>
          <p:cNvPr id="68" name="Picture 2" descr="Image result for jack sparrow transparent">
            <a:extLst>
              <a:ext uri="{FF2B5EF4-FFF2-40B4-BE49-F238E27FC236}">
                <a16:creationId xmlns:a16="http://schemas.microsoft.com/office/drawing/2014/main" id="{916535FD-FECA-4722-8F28-162F74E9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2047" y="4436032"/>
            <a:ext cx="2122634" cy="17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https://gl-images.condecdn.net/image/Z1b7xLRwrGd/crop/405/f/LadyGaga2_GL_8apr10_pa_b.jpg">
            <a:extLst>
              <a:ext uri="{FF2B5EF4-FFF2-40B4-BE49-F238E27FC236}">
                <a16:creationId xmlns:a16="http://schemas.microsoft.com/office/drawing/2014/main" id="{62F0EF21-4F65-462C-89E2-75591E6B6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6540" l="3210" r="95556">
                        <a14:foregroundMark x1="3210" y1="27512" x2="9877" y2="26524"/>
                        <a14:foregroundMark x1="42222" y1="5107" x2="49630" y2="21087"/>
                        <a14:foregroundMark x1="85432" y1="28171" x2="96049" y2="29819"/>
                        <a14:foregroundMark x1="20494" y1="90774" x2="34074" y2="91928"/>
                        <a14:foregroundMark x1="34074" y1="91928" x2="47901" y2="90939"/>
                        <a14:foregroundMark x1="47901" y1="90939" x2="69383" y2="92916"/>
                        <a14:foregroundMark x1="50617" y1="96540" x2="53333" y2="96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16" y="2249510"/>
            <a:ext cx="2677152" cy="40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30EC4D97-9DB9-402D-92BE-83FDB8B10D43}"/>
              </a:ext>
            </a:extLst>
          </p:cNvPr>
          <p:cNvSpPr/>
          <p:nvPr/>
        </p:nvSpPr>
        <p:spPr>
          <a:xfrm>
            <a:off x="1720452" y="1999305"/>
            <a:ext cx="2139618" cy="864893"/>
          </a:xfrm>
          <a:prstGeom prst="wedgeRoundRectCallout">
            <a:avLst>
              <a:gd name="adj1" fmla="val -70239"/>
              <a:gd name="adj2" fmla="val 980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philosopher, John Stuart Mill further wrote…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97891ED-2225-4C31-9279-AF6C9E6113C8}"/>
              </a:ext>
            </a:extLst>
          </p:cNvPr>
          <p:cNvGrpSpPr/>
          <p:nvPr/>
        </p:nvGrpSpPr>
        <p:grpSpPr>
          <a:xfrm rot="21008555">
            <a:off x="-135743" y="3358303"/>
            <a:ext cx="2585093" cy="1290454"/>
            <a:chOff x="-410041" y="1069359"/>
            <a:chExt cx="2780299" cy="137823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BA3E57-D115-4A2C-985F-C4981FD741C5}"/>
                </a:ext>
              </a:extLst>
            </p:cNvPr>
            <p:cNvGrpSpPr/>
            <p:nvPr/>
          </p:nvGrpSpPr>
          <p:grpSpPr>
            <a:xfrm rot="1433568">
              <a:off x="-410041" y="1069359"/>
              <a:ext cx="2745529" cy="1378233"/>
              <a:chOff x="-58326" y="4377427"/>
              <a:chExt cx="2903461" cy="1160625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638997E-96BB-4F08-BD26-B35EDE330605}"/>
                  </a:ext>
                </a:extLst>
              </p:cNvPr>
              <p:cNvGrpSpPr/>
              <p:nvPr/>
            </p:nvGrpSpPr>
            <p:grpSpPr>
              <a:xfrm rot="95824">
                <a:off x="-58326" y="4377427"/>
                <a:ext cx="2903461" cy="1160625"/>
                <a:chOff x="-9126" y="4308623"/>
                <a:chExt cx="3244444" cy="1264765"/>
              </a:xfrm>
            </p:grpSpPr>
            <p:sp>
              <p:nvSpPr>
                <p:cNvPr id="74" name="Rounded Rectangle 11">
                  <a:extLst>
                    <a:ext uri="{FF2B5EF4-FFF2-40B4-BE49-F238E27FC236}">
                      <a16:creationId xmlns:a16="http://schemas.microsoft.com/office/drawing/2014/main" id="{3D3B1BC9-5DED-49E1-9281-9E5B3C0C0DFE}"/>
                    </a:ext>
                  </a:extLst>
                </p:cNvPr>
                <p:cNvSpPr/>
                <p:nvPr/>
              </p:nvSpPr>
              <p:spPr>
                <a:xfrm rot="20955517">
                  <a:off x="175242" y="4308623"/>
                  <a:ext cx="3060076" cy="126476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Values</a:t>
                  </a:r>
                  <a:endParaRPr lang="en-GB" sz="36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8586137F-5513-4501-B3F1-741B71F698DD}"/>
                    </a:ext>
                  </a:extLst>
                </p:cNvPr>
                <p:cNvSpPr txBox="1"/>
                <p:nvPr/>
              </p:nvSpPr>
              <p:spPr>
                <a:xfrm rot="19556281">
                  <a:off x="-9126" y="4467106"/>
                  <a:ext cx="1285433" cy="271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79B103B-2C46-4B0D-B7C0-0636B2E433A0}"/>
                    </a:ext>
                  </a:extLst>
                </p:cNvPr>
                <p:cNvSpPr/>
                <p:nvPr/>
              </p:nvSpPr>
              <p:spPr>
                <a:xfrm rot="20797666">
                  <a:off x="818620" y="4780883"/>
                  <a:ext cx="2271410" cy="7239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Beliefs or ideas deemed desirable by people or culture.</a:t>
                  </a:r>
                  <a:endParaRPr lang="en-GB" sz="1200" dirty="0">
                    <a:latin typeface="+mj-lt"/>
                  </a:endParaRPr>
                </a:p>
              </p:txBody>
            </p:sp>
          </p:grp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DA0A52F9-670F-4786-B1E0-F96FF571E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224050" y="4870536"/>
                <a:ext cx="460889" cy="652926"/>
              </a:xfrm>
              <a:prstGeom prst="rect">
                <a:avLst/>
              </a:prstGeom>
            </p:spPr>
          </p:pic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96D4C4A-DA86-4679-8703-585AF0B4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71556" y1="28444" x2="38667" y2="44000"/>
                          <a14:foregroundMark x1="68000" y1="56444" x2="38667" y2="1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6454">
              <a:off x="1799853" y="1401326"/>
              <a:ext cx="570405" cy="557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91DC0062-59C5-4106-84CF-B572976BAC59}"/>
              </a:ext>
            </a:extLst>
          </p:cNvPr>
          <p:cNvSpPr/>
          <p:nvPr/>
        </p:nvSpPr>
        <p:spPr>
          <a:xfrm>
            <a:off x="4343706" y="4698609"/>
            <a:ext cx="2464260" cy="846352"/>
          </a:xfrm>
          <a:prstGeom prst="wedgeRoundRectCallout">
            <a:avLst>
              <a:gd name="adj1" fmla="val 81456"/>
              <a:gd name="adj2" fmla="val -1739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Are today’s ‘norms’ or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values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incompatible with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idiosyncrasy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 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39C7766F-D019-44B2-948A-40BF49F3608F}"/>
              </a:ext>
            </a:extLst>
          </p:cNvPr>
          <p:cNvSpPr/>
          <p:nvPr/>
        </p:nvSpPr>
        <p:spPr>
          <a:xfrm>
            <a:off x="3313471" y="4806181"/>
            <a:ext cx="3493151" cy="943216"/>
          </a:xfrm>
          <a:prstGeom prst="wedgeRoundRectCallout">
            <a:avLst>
              <a:gd name="adj1" fmla="val 73948"/>
              <a:gd name="adj2" fmla="val -3131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To what extent does the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idiosyncratic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person today risk being labelled unusual or strange?</a:t>
            </a:r>
            <a:endParaRPr lang="en-GB" i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11E2D-61FA-4036-804E-EA20343F8A6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361" y="1467233"/>
            <a:ext cx="4365114" cy="2700762"/>
          </a:xfrm>
          <a:prstGeom prst="rect">
            <a:avLst/>
          </a:prstGeom>
        </p:spPr>
      </p:pic>
      <p:pic>
        <p:nvPicPr>
          <p:cNvPr id="5124" name="Picture 4" descr="Image result for john keating">
            <a:extLst>
              <a:ext uri="{FF2B5EF4-FFF2-40B4-BE49-F238E27FC236}">
                <a16:creationId xmlns:a16="http://schemas.microsoft.com/office/drawing/2014/main" id="{D7590506-C2D9-4B0B-B14F-733BBF497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10" b="99696" l="11083" r="100000">
                        <a14:foregroundMark x1="37028" y1="14155" x2="62720" y2="5327"/>
                        <a14:foregroundMark x1="62720" y1="5327" x2="76322" y2="8371"/>
                        <a14:foregroundMark x1="76322" y1="8371" x2="82116" y2="16743"/>
                        <a14:foregroundMark x1="54408" y1="3349" x2="68262" y2="4110"/>
                        <a14:foregroundMark x1="68262" y1="4110" x2="73048" y2="5936"/>
                        <a14:foregroundMark x1="74307" y1="11416" x2="81360" y2="25723"/>
                        <a14:foregroundMark x1="25441" y1="57078" x2="35516" y2="69102"/>
                        <a14:foregroundMark x1="35516" y1="69102" x2="47859" y2="76865"/>
                        <a14:foregroundMark x1="36272" y1="48554" x2="93703" y2="86910"/>
                        <a14:foregroundMark x1="62469" y1="35008" x2="99748" y2="70320"/>
                        <a14:foregroundMark x1="60453" y1="48706" x2="98992" y2="90715"/>
                        <a14:foregroundMark x1="41310" y1="94977" x2="89421" y2="49619"/>
                        <a14:foregroundMark x1="45088" y1="97412" x2="49874" y2="97412"/>
                        <a14:foregroundMark x1="49874" y1="97412" x2="72796" y2="95890"/>
                        <a14:foregroundMark x1="72796" y1="95890" x2="86650" y2="96043"/>
                        <a14:foregroundMark x1="86650" y1="96043" x2="91436" y2="95890"/>
                        <a14:foregroundMark x1="35516" y1="50228" x2="34761" y2="61035"/>
                        <a14:foregroundMark x1="34761" y1="61035" x2="40302" y2="65753"/>
                        <a14:foregroundMark x1="34005" y1="82040" x2="44584" y2="95738"/>
                        <a14:foregroundMark x1="35264" y1="78387" x2="45340" y2="96195"/>
                        <a14:foregroundMark x1="33249" y1="76865" x2="34005" y2="91324"/>
                        <a14:backgroundMark x1="82872" y1="3501" x2="99748" y2="9132"/>
                        <a14:backgroundMark x1="94458" y1="21918" x2="92443" y2="46728"/>
                        <a14:backgroundMark x1="73048" y1="40030" x2="99748" y2="32268"/>
                        <a14:backgroundMark x1="88665" y1="45967" x2="93955" y2="48554"/>
                        <a14:backgroundMark x1="30730" y1="92998" x2="40302" y2="97717"/>
                        <a14:backgroundMark x1="27960" y1="98021" x2="38539" y2="99239"/>
                        <a14:backgroundMark x1="39798" y1="97108" x2="42569" y2="99696"/>
                        <a14:backgroundMark x1="99748" y1="91933" x2="90176" y2="97412"/>
                        <a14:backgroundMark x1="99748" y1="96043" x2="97229" y2="96499"/>
                        <a14:backgroundMark x1="99748" y1="93912" x2="94710" y2="9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7177">
            <a:off x="7535724" y="1726094"/>
            <a:ext cx="1478143" cy="22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8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3" grpId="0" animBg="1"/>
      <p:bldP spid="67" grpId="0" animBg="1"/>
      <p:bldP spid="67" grpId="1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C525AF6-F56E-48F6-8EEE-CD57EC0699AB}"/>
              </a:ext>
            </a:extLst>
          </p:cNvPr>
          <p:cNvGrpSpPr/>
          <p:nvPr/>
        </p:nvGrpSpPr>
        <p:grpSpPr>
          <a:xfrm rot="20996865">
            <a:off x="84713" y="2169665"/>
            <a:ext cx="3179752" cy="1537820"/>
            <a:chOff x="5925293" y="4178450"/>
            <a:chExt cx="2985153" cy="147132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6CAEBB-3C03-4B3A-821A-B548273964C3}"/>
                </a:ext>
              </a:extLst>
            </p:cNvPr>
            <p:cNvGrpSpPr/>
            <p:nvPr/>
          </p:nvGrpSpPr>
          <p:grpSpPr>
            <a:xfrm rot="934547">
              <a:off x="5925293" y="4178450"/>
              <a:ext cx="2951361" cy="1471323"/>
              <a:chOff x="-220673" y="4351133"/>
              <a:chExt cx="3032521" cy="117976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D4EAE42-BC8C-4CFA-8676-14B5B8097218}"/>
                  </a:ext>
                </a:extLst>
              </p:cNvPr>
              <p:cNvGrpSpPr/>
              <p:nvPr/>
            </p:nvGrpSpPr>
            <p:grpSpPr>
              <a:xfrm rot="95824">
                <a:off x="-220673" y="4351133"/>
                <a:ext cx="3032521" cy="1179761"/>
                <a:chOff x="-191017" y="4282942"/>
                <a:chExt cx="3388659" cy="1285616"/>
              </a:xfrm>
            </p:grpSpPr>
            <p:sp>
              <p:nvSpPr>
                <p:cNvPr id="23" name="Rounded Rectangle 11">
                  <a:extLst>
                    <a:ext uri="{FF2B5EF4-FFF2-40B4-BE49-F238E27FC236}">
                      <a16:creationId xmlns:a16="http://schemas.microsoft.com/office/drawing/2014/main" id="{7F9CFAE8-04B0-4F5A-85FD-7CE5C10007D1}"/>
                    </a:ext>
                  </a:extLst>
                </p:cNvPr>
                <p:cNvSpPr/>
                <p:nvPr/>
              </p:nvSpPr>
              <p:spPr>
                <a:xfrm rot="20955517">
                  <a:off x="31565" y="4282942"/>
                  <a:ext cx="3166077" cy="119824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FF66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00" dirty="0">
                      <a:solidFill>
                        <a:srgbClr val="00B050"/>
                      </a:solidFill>
                      <a:latin typeface="+mj-lt"/>
                    </a:rPr>
                    <a:t>Life</a:t>
                  </a: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1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8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r>
                    <a:rPr lang="en-GB" sz="2800" dirty="0">
                      <a:solidFill>
                        <a:srgbClr val="00B050"/>
                      </a:solidFill>
                      <a:latin typeface="+mj-lt"/>
                    </a:rPr>
                    <a:t>Spoonerism</a:t>
                  </a:r>
                </a:p>
                <a:p>
                  <a:pPr algn="ctr"/>
                  <a:endParaRPr lang="en-GB" sz="2800" dirty="0">
                    <a:latin typeface="+mj-lt"/>
                  </a:endParaRPr>
                </a:p>
                <a:p>
                  <a:pPr algn="ctr"/>
                  <a:endParaRPr lang="en-GB" sz="12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sz="2400" dirty="0">
                    <a:solidFill>
                      <a:srgbClr val="00B050"/>
                    </a:solidFill>
                    <a:latin typeface="+mj-lt"/>
                  </a:endParaRPr>
                </a:p>
                <a:p>
                  <a:pPr algn="ctr"/>
                  <a:endParaRPr lang="en-GB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8BABB7C-3713-4A6C-90C0-1977E1295225}"/>
                    </a:ext>
                  </a:extLst>
                </p:cNvPr>
                <p:cNvSpPr txBox="1"/>
                <p:nvPr/>
              </p:nvSpPr>
              <p:spPr>
                <a:xfrm rot="19556281">
                  <a:off x="-191017" y="4410512"/>
                  <a:ext cx="1285431" cy="2315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latin typeface="+mj-lt"/>
                    </a:rPr>
                    <a:t>Key word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E88021B-ED33-4933-83E7-9F70F378FE60}"/>
                    </a:ext>
                  </a:extLst>
                </p:cNvPr>
                <p:cNvSpPr/>
                <p:nvPr/>
              </p:nvSpPr>
              <p:spPr>
                <a:xfrm rot="20797666">
                  <a:off x="869933" y="4745194"/>
                  <a:ext cx="2032812" cy="8233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222222"/>
                      </a:solidFill>
                      <a:latin typeface="+mj-lt"/>
                    </a:rPr>
                    <a:t>A</a:t>
                  </a:r>
                  <a:r>
                    <a:rPr lang="en-GB" sz="1400" dirty="0">
                      <a:latin typeface="+mj-lt"/>
                    </a:rPr>
                    <a:t>ccidental (or intentional) swapping of letters in a sentence.</a:t>
                  </a:r>
                </a:p>
                <a:p>
                  <a:pPr algn="ctr"/>
                  <a:endParaRPr lang="en-GB" sz="1600" dirty="0">
                    <a:latin typeface="+mj-lt"/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348498B-EAAD-4E1C-9CF5-1E949E3FD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14910">
                <a:off x="116342" y="4811298"/>
                <a:ext cx="494648" cy="690659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DE6EAB-1D8A-4391-9A1A-5B791198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333" l="10000" r="90000">
                          <a14:foregroundMark x1="32667" y1="38333" x2="48000" y2="39333"/>
                          <a14:foregroundMark x1="48000" y1="43000" x2="45000" y2="62667"/>
                          <a14:foregroundMark x1="41667" y1="73333" x2="45000" y2="34000"/>
                          <a14:foregroundMark x1="36333" y1="89667" x2="40667" y2="9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2106">
              <a:off x="8335986" y="4206052"/>
              <a:ext cx="574460" cy="642599"/>
            </a:xfrm>
            <a:prstGeom prst="rect">
              <a:avLst/>
            </a:prstGeom>
          </p:spPr>
        </p:pic>
      </p:grpSp>
      <p:pic>
        <p:nvPicPr>
          <p:cNvPr id="34" name="Picture 4" descr="Image result for john keating">
            <a:extLst>
              <a:ext uri="{FF2B5EF4-FFF2-40B4-BE49-F238E27FC236}">
                <a16:creationId xmlns:a16="http://schemas.microsoft.com/office/drawing/2014/main" id="{92FDED09-643C-416E-B5F7-8B38991EA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10" b="99696" l="11083" r="100000">
                        <a14:foregroundMark x1="37028" y1="14155" x2="62720" y2="5327"/>
                        <a14:foregroundMark x1="62720" y1="5327" x2="76322" y2="8371"/>
                        <a14:foregroundMark x1="76322" y1="8371" x2="82116" y2="16743"/>
                        <a14:foregroundMark x1="54408" y1="3349" x2="68262" y2="4110"/>
                        <a14:foregroundMark x1="68262" y1="4110" x2="73048" y2="5936"/>
                        <a14:foregroundMark x1="74307" y1="11416" x2="81360" y2="25723"/>
                        <a14:foregroundMark x1="25441" y1="57078" x2="35516" y2="69102"/>
                        <a14:foregroundMark x1="35516" y1="69102" x2="47859" y2="76865"/>
                        <a14:foregroundMark x1="36272" y1="48554" x2="93703" y2="86910"/>
                        <a14:foregroundMark x1="62469" y1="35008" x2="99748" y2="70320"/>
                        <a14:foregroundMark x1="60453" y1="48706" x2="98992" y2="90715"/>
                        <a14:foregroundMark x1="41310" y1="94977" x2="89421" y2="49619"/>
                        <a14:foregroundMark x1="45088" y1="97412" x2="49874" y2="97412"/>
                        <a14:foregroundMark x1="49874" y1="97412" x2="72796" y2="95890"/>
                        <a14:foregroundMark x1="72796" y1="95890" x2="86650" y2="96043"/>
                        <a14:foregroundMark x1="86650" y1="96043" x2="91436" y2="95890"/>
                        <a14:foregroundMark x1="35516" y1="50228" x2="34761" y2="61035"/>
                        <a14:foregroundMark x1="34761" y1="61035" x2="40302" y2="65753"/>
                        <a14:foregroundMark x1="34005" y1="82040" x2="44584" y2="95738"/>
                        <a14:foregroundMark x1="35264" y1="78387" x2="45340" y2="96195"/>
                        <a14:foregroundMark x1="33249" y1="76865" x2="34005" y2="91324"/>
                        <a14:backgroundMark x1="82872" y1="3501" x2="99748" y2="9132"/>
                        <a14:backgroundMark x1="94458" y1="21918" x2="92443" y2="46728"/>
                        <a14:backgroundMark x1="73048" y1="40030" x2="99748" y2="32268"/>
                        <a14:backgroundMark x1="88665" y1="45967" x2="93955" y2="48554"/>
                        <a14:backgroundMark x1="30730" y1="92998" x2="40302" y2="97717"/>
                        <a14:backgroundMark x1="27960" y1="98021" x2="38539" y2="99239"/>
                        <a14:backgroundMark x1="39798" y1="97108" x2="42569" y2="99696"/>
                        <a14:backgroundMark x1="99748" y1="91933" x2="90176" y2="97412"/>
                        <a14:backgroundMark x1="99748" y1="96043" x2="97229" y2="96499"/>
                        <a14:backgroundMark x1="99748" y1="93912" x2="94710" y2="9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7177">
            <a:off x="7541484" y="1898733"/>
            <a:ext cx="1478143" cy="22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A85EF-B3DF-F40E-BE24-E68A6F0B67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8" y="1051983"/>
            <a:ext cx="4407528" cy="3444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113C93-B2E1-44F6-BCC8-1A2A1841C12A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FDCB41-BBC5-A228-D6D7-DB1F3B2B5E38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9EAC8F99-F239-214A-2C5B-F4E31B73CE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AFEE165F-53CA-43E0-B8C0-5C9DD20293C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196" y="2865415"/>
            <a:ext cx="2222771" cy="33207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A325C7-C93C-466F-9E50-0EC187417483}"/>
              </a:ext>
            </a:extLst>
          </p:cNvPr>
          <p:cNvSpPr/>
          <p:nvPr/>
        </p:nvSpPr>
        <p:spPr>
          <a:xfrm>
            <a:off x="5377571" y="2979358"/>
            <a:ext cx="296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+mj-lt"/>
              </a:rPr>
              <a:t>Of peculiar temper or disposition; belonging to one's peculiar and individual character.</a:t>
            </a:r>
            <a:endParaRPr lang="en-GB" dirty="0">
              <a:latin typeface="+mj-lt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D8DEC7-7760-4147-8D68-148218DA6BA4}"/>
              </a:ext>
            </a:extLst>
          </p:cNvPr>
          <p:cNvSpPr/>
          <p:nvPr/>
        </p:nvSpPr>
        <p:spPr>
          <a:xfrm>
            <a:off x="3872256" y="222398"/>
            <a:ext cx="4355624" cy="812999"/>
          </a:xfrm>
          <a:prstGeom prst="wedgeRoundRectCallout">
            <a:avLst>
              <a:gd name="adj1" fmla="val 56588"/>
              <a:gd name="adj2" fmla="val -142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William Archibald Spooner 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(d.1930)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was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idiosyncratic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teacher whose tongue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barely kept up with his keen intellect. </a:t>
            </a:r>
          </a:p>
        </p:txBody>
      </p:sp>
      <p:pic>
        <p:nvPicPr>
          <p:cNvPr id="2050" name="Picture 2" descr="The Reverend William Archibald Spooner">
            <a:extLst>
              <a:ext uri="{FF2B5EF4-FFF2-40B4-BE49-F238E27FC236}">
                <a16:creationId xmlns:a16="http://schemas.microsoft.com/office/drawing/2014/main" id="{07136477-4BA5-4FBB-9B16-23316220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961" y="1483088"/>
            <a:ext cx="4199289" cy="26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jack sparrow transparent">
            <a:extLst>
              <a:ext uri="{FF2B5EF4-FFF2-40B4-BE49-F238E27FC236}">
                <a16:creationId xmlns:a16="http://schemas.microsoft.com/office/drawing/2014/main" id="{6370447A-68E4-49A5-A0C4-71E45B04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9543" y="4496615"/>
            <a:ext cx="1994456" cy="165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A885F60-C971-471C-9C01-1371626F562C}"/>
              </a:ext>
            </a:extLst>
          </p:cNvPr>
          <p:cNvSpPr/>
          <p:nvPr/>
        </p:nvSpPr>
        <p:spPr>
          <a:xfrm>
            <a:off x="2369574" y="4870129"/>
            <a:ext cx="4488425" cy="981559"/>
          </a:xfrm>
          <a:prstGeom prst="wedgeRoundRectCallout">
            <a:avLst>
              <a:gd name="adj1" fmla="val 69106"/>
              <a:gd name="adj2" fmla="val -389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Students would attend his lectures just to hear him make a mistake. He became famous for what became known as ‘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spoonerisms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’.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593001E-CD32-4DD6-8D1B-118CE584E646}"/>
              </a:ext>
            </a:extLst>
          </p:cNvPr>
          <p:cNvSpPr/>
          <p:nvPr/>
        </p:nvSpPr>
        <p:spPr>
          <a:xfrm>
            <a:off x="3951708" y="3327707"/>
            <a:ext cx="1958540" cy="592772"/>
          </a:xfrm>
          <a:prstGeom prst="wedgeRoundRectCallout">
            <a:avLst>
              <a:gd name="adj1" fmla="val 55044"/>
              <a:gd name="adj2" fmla="val -18033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“It is </a:t>
            </a:r>
            <a:r>
              <a:rPr lang="en-GB" i="1" dirty="0" err="1">
                <a:solidFill>
                  <a:schemeClr val="tx1"/>
                </a:solidFill>
                <a:latin typeface="+mj-lt"/>
              </a:rPr>
              <a:t>kisstomary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 to cuss the bride.”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D1E083A-22C1-4458-B1BA-CC45337C7486}"/>
              </a:ext>
            </a:extLst>
          </p:cNvPr>
          <p:cNvSpPr/>
          <p:nvPr/>
        </p:nvSpPr>
        <p:spPr>
          <a:xfrm>
            <a:off x="1483932" y="2333815"/>
            <a:ext cx="1936402" cy="812999"/>
          </a:xfrm>
          <a:prstGeom prst="wedgeRoundRectCallout">
            <a:avLst>
              <a:gd name="adj1" fmla="val -78226"/>
              <a:gd name="adj2" fmla="val 780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It is customary to kiss the bride.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CD9A955-A58B-4351-A762-6EFD712F0DD7}"/>
              </a:ext>
            </a:extLst>
          </p:cNvPr>
          <p:cNvSpPr/>
          <p:nvPr/>
        </p:nvSpPr>
        <p:spPr>
          <a:xfrm>
            <a:off x="3950388" y="3337802"/>
            <a:ext cx="2070780" cy="805631"/>
          </a:xfrm>
          <a:prstGeom prst="wedgeRoundRectCallout">
            <a:avLst>
              <a:gd name="adj1" fmla="val 50498"/>
              <a:gd name="adj2" fmla="val -147860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“You have tasted a whole worm.”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(to a lazy student).</a:t>
            </a:r>
            <a:endParaRPr lang="en-GB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48" name="Speech Bubble: Rectangle with Corners Rounded 2047">
            <a:extLst>
              <a:ext uri="{FF2B5EF4-FFF2-40B4-BE49-F238E27FC236}">
                <a16:creationId xmlns:a16="http://schemas.microsoft.com/office/drawing/2014/main" id="{D4CB95F5-DBEE-465D-B893-F1E3FED9EF02}"/>
              </a:ext>
            </a:extLst>
          </p:cNvPr>
          <p:cNvSpPr/>
          <p:nvPr/>
        </p:nvSpPr>
        <p:spPr>
          <a:xfrm>
            <a:off x="6940646" y="1160667"/>
            <a:ext cx="1644283" cy="800881"/>
          </a:xfrm>
          <a:prstGeom prst="wedgeRoundRectCallout">
            <a:avLst>
              <a:gd name="adj1" fmla="val 37598"/>
              <a:gd name="adj2" fmla="val 13627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work out these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spoonerism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BB29135-D479-4FF4-82DC-EC456CAE07D1}"/>
              </a:ext>
            </a:extLst>
          </p:cNvPr>
          <p:cNvSpPr/>
          <p:nvPr/>
        </p:nvSpPr>
        <p:spPr>
          <a:xfrm>
            <a:off x="1493483" y="2317163"/>
            <a:ext cx="1936402" cy="812999"/>
          </a:xfrm>
          <a:prstGeom prst="wedgeRoundRectCallout">
            <a:avLst>
              <a:gd name="adj1" fmla="val -78226"/>
              <a:gd name="adj2" fmla="val 780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You have wasted a whole term.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86A34F0-6F4C-4B57-8487-36EBCF439BED}"/>
              </a:ext>
            </a:extLst>
          </p:cNvPr>
          <p:cNvSpPr/>
          <p:nvPr/>
        </p:nvSpPr>
        <p:spPr>
          <a:xfrm>
            <a:off x="3893360" y="3357267"/>
            <a:ext cx="2190909" cy="844340"/>
          </a:xfrm>
          <a:prstGeom prst="wedgeRoundRectCallout">
            <a:avLst>
              <a:gd name="adj1" fmla="val 47229"/>
              <a:gd name="adj2" fmla="val -144098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“Will nobody pat my hiccup?”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(Upon dropping his hat). </a:t>
            </a:r>
            <a:endParaRPr lang="en-GB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FB608BB3-FCC6-4B66-93C5-8316482C39CB}"/>
              </a:ext>
            </a:extLst>
          </p:cNvPr>
          <p:cNvSpPr/>
          <p:nvPr/>
        </p:nvSpPr>
        <p:spPr>
          <a:xfrm>
            <a:off x="1493483" y="2342022"/>
            <a:ext cx="1936402" cy="812999"/>
          </a:xfrm>
          <a:prstGeom prst="wedgeRoundRectCallout">
            <a:avLst>
              <a:gd name="adj1" fmla="val -78226"/>
              <a:gd name="adj2" fmla="val 780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Will nobody pick up my hat.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72858C-DE82-4572-BC47-14612F70044D}"/>
              </a:ext>
            </a:extLst>
          </p:cNvPr>
          <p:cNvSpPr/>
          <p:nvPr/>
        </p:nvSpPr>
        <p:spPr>
          <a:xfrm>
            <a:off x="3893360" y="3390268"/>
            <a:ext cx="1936403" cy="700701"/>
          </a:xfrm>
          <a:prstGeom prst="wedgeRoundRectCallout">
            <a:avLst>
              <a:gd name="adj1" fmla="val 58354"/>
              <a:gd name="adj2" fmla="val -164365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“You will require a well-boiled icicle.”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0CAAEF3-1E2C-4022-AB23-A644AE8D90CF}"/>
              </a:ext>
            </a:extLst>
          </p:cNvPr>
          <p:cNvSpPr/>
          <p:nvPr/>
        </p:nvSpPr>
        <p:spPr>
          <a:xfrm>
            <a:off x="1493483" y="2353519"/>
            <a:ext cx="1936402" cy="812999"/>
          </a:xfrm>
          <a:prstGeom prst="wedgeRoundRectCallout">
            <a:avLst>
              <a:gd name="adj1" fmla="val -78226"/>
              <a:gd name="adj2" fmla="val 780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You will require a well-oiled bicycle.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88133E-AE1B-48A6-A420-A611DAE611D0}"/>
              </a:ext>
            </a:extLst>
          </p:cNvPr>
          <p:cNvSpPr/>
          <p:nvPr/>
        </p:nvSpPr>
        <p:spPr>
          <a:xfrm>
            <a:off x="3981648" y="3398720"/>
            <a:ext cx="1936402" cy="624257"/>
          </a:xfrm>
          <a:prstGeom prst="wedgeRoundRectCallout">
            <a:avLst>
              <a:gd name="adj1" fmla="val 51816"/>
              <a:gd name="adj2" fmla="val -176372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 ”The Lord is a shoving leopard”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C0CF2829-6A1D-4B00-9947-CAA26291AE35}"/>
              </a:ext>
            </a:extLst>
          </p:cNvPr>
          <p:cNvSpPr/>
          <p:nvPr/>
        </p:nvSpPr>
        <p:spPr>
          <a:xfrm>
            <a:off x="1490856" y="2334308"/>
            <a:ext cx="1936402" cy="812999"/>
          </a:xfrm>
          <a:prstGeom prst="wedgeRoundRectCallout">
            <a:avLst>
              <a:gd name="adj1" fmla="val -78226"/>
              <a:gd name="adj2" fmla="val 780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The Lord is a loving shepherd.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79909DBC-4D69-468C-85DB-A2FBB5B3E9ED}"/>
              </a:ext>
            </a:extLst>
          </p:cNvPr>
          <p:cNvSpPr/>
          <p:nvPr/>
        </p:nvSpPr>
        <p:spPr>
          <a:xfrm>
            <a:off x="3926597" y="3405131"/>
            <a:ext cx="2006925" cy="775084"/>
          </a:xfrm>
          <a:prstGeom prst="wedgeRoundRectCallout">
            <a:avLst>
              <a:gd name="adj1" fmla="val 52953"/>
              <a:gd name="adj2" fmla="val -159549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“I have in my bosom a half-warmed fish.”</a:t>
            </a:r>
          </a:p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.”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ED19F85-2025-4759-96E4-1AF8EB9E8433}"/>
              </a:ext>
            </a:extLst>
          </p:cNvPr>
          <p:cNvSpPr/>
          <p:nvPr/>
        </p:nvSpPr>
        <p:spPr>
          <a:xfrm>
            <a:off x="1490856" y="2333815"/>
            <a:ext cx="1936402" cy="812999"/>
          </a:xfrm>
          <a:prstGeom prst="wedgeRoundRectCallout">
            <a:avLst>
              <a:gd name="adj1" fmla="val -78226"/>
              <a:gd name="adj2" fmla="val 780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I have in my bosom a half-formed wish.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D9038A06-7834-4E79-866E-75F0B2B2C683}"/>
              </a:ext>
            </a:extLst>
          </p:cNvPr>
          <p:cNvSpPr/>
          <p:nvPr/>
        </p:nvSpPr>
        <p:spPr>
          <a:xfrm>
            <a:off x="6855379" y="1172258"/>
            <a:ext cx="1814815" cy="800881"/>
          </a:xfrm>
          <a:prstGeom prst="wedgeRoundRectCallout">
            <a:avLst>
              <a:gd name="adj1" fmla="val 37598"/>
              <a:gd name="adj2" fmla="val 1362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in a speech to Queen Victoria…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FBF7D8E5-DAE4-4CF6-B5EA-83487DA096EA}"/>
              </a:ext>
            </a:extLst>
          </p:cNvPr>
          <p:cNvSpPr/>
          <p:nvPr/>
        </p:nvSpPr>
        <p:spPr>
          <a:xfrm>
            <a:off x="3926882" y="3349627"/>
            <a:ext cx="2123186" cy="856967"/>
          </a:xfrm>
          <a:prstGeom prst="wedgeRoundRectCallout">
            <a:avLst>
              <a:gd name="adj1" fmla="val 46874"/>
              <a:gd name="adj2" fmla="val -14115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Maybe you could try creating your own ‘spoonerisms’.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3090B-CCEB-36F8-2CD5-F66EA219DB33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32166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8" grpId="0" animBg="1"/>
      <p:bldP spid="8" grpId="1" animBg="1"/>
      <p:bldP spid="32" grpId="0" animBg="1"/>
      <p:bldP spid="32" grpId="1" animBg="1"/>
      <p:bldP spid="2048" grpId="0" animBg="1"/>
      <p:bldP spid="2048" grpId="1" animBg="1"/>
      <p:bldP spid="36" grpId="0" animBg="1"/>
      <p:bldP spid="36" grpId="1" animBg="1"/>
      <p:bldP spid="30" grpId="0" animBg="1"/>
      <p:bldP spid="30" grpId="1" animBg="1"/>
      <p:bldP spid="37" grpId="0" animBg="1"/>
      <p:bldP spid="37" grpId="1" animBg="1"/>
      <p:bldP spid="11" grpId="0" animBg="1"/>
      <p:bldP spid="11" grpId="1" animBg="1"/>
      <p:bldP spid="38" grpId="0" animBg="1"/>
      <p:bldP spid="38" grpId="1" animBg="1"/>
      <p:bldP spid="10" grpId="0" animBg="1"/>
      <p:bldP spid="10" grpId="1" animBg="1"/>
      <p:bldP spid="39" grpId="0" animBg="1"/>
      <p:bldP spid="39" grpId="1" animBg="1"/>
      <p:bldP spid="29" grpId="0" animBg="1"/>
      <p:bldP spid="29" grpId="1" animBg="1"/>
      <p:bldP spid="40" grpId="0" animBg="1"/>
      <p:bldP spid="40" grpId="1" animBg="1"/>
      <p:bldP spid="41" grpId="0" animBg="1"/>
      <p:bldP spid="41" grpId="1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5F16C9-BA86-21CB-959A-B9CAD69612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078" y="1051983"/>
            <a:ext cx="4407528" cy="3444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D7EBF0-7E4A-C20B-8B10-5FE94A02ABFF}"/>
              </a:ext>
            </a:extLst>
          </p:cNvPr>
          <p:cNvSpPr/>
          <p:nvPr/>
        </p:nvSpPr>
        <p:spPr>
          <a:xfrm>
            <a:off x="287132" y="214887"/>
            <a:ext cx="4572000" cy="942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Idiosyncratic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9273DB-072A-E2D9-51CB-07F6CF466FDB}"/>
              </a:ext>
            </a:extLst>
          </p:cNvPr>
          <p:cNvSpPr/>
          <p:nvPr/>
        </p:nvSpPr>
        <p:spPr>
          <a:xfrm>
            <a:off x="348133" y="1157667"/>
            <a:ext cx="349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person or behaviour with </a:t>
            </a:r>
          </a:p>
          <a:p>
            <a:pPr algn="ctr"/>
            <a:r>
              <a:rPr lang="en-GB" dirty="0">
                <a:latin typeface="+mj-lt"/>
              </a:rPr>
              <a:t>unique or individual characteristics. 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8266C847-BFAE-6514-2EC8-DF61DFCC5D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59066" y="0"/>
            <a:ext cx="784933" cy="784933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00C77F7-F826-AB4A-E96E-80EB960BD1F4}"/>
              </a:ext>
            </a:extLst>
          </p:cNvPr>
          <p:cNvSpPr/>
          <p:nvPr/>
        </p:nvSpPr>
        <p:spPr>
          <a:xfrm>
            <a:off x="3872256" y="222398"/>
            <a:ext cx="4355624" cy="812999"/>
          </a:xfrm>
          <a:prstGeom prst="wedgeRoundRectCallout">
            <a:avLst>
              <a:gd name="adj1" fmla="val 56588"/>
              <a:gd name="adj2" fmla="val -142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William Archibald Spooner 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(d.1930)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was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idiosyncratic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teacher who’s tongue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barely kept up with his keen intellect. </a:t>
            </a:r>
          </a:p>
        </p:txBody>
      </p:sp>
      <p:pic>
        <p:nvPicPr>
          <p:cNvPr id="28" name="Picture 2" descr="The Reverend William Archibald Spooner">
            <a:extLst>
              <a:ext uri="{FF2B5EF4-FFF2-40B4-BE49-F238E27FC236}">
                <a16:creationId xmlns:a16="http://schemas.microsoft.com/office/drawing/2014/main" id="{F4100168-193C-14E8-397B-985C12A2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961" y="1483088"/>
            <a:ext cx="4199289" cy="26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896A211-4997-C694-1E7C-E09CAA958FC6}"/>
              </a:ext>
            </a:extLst>
          </p:cNvPr>
          <p:cNvSpPr/>
          <p:nvPr/>
        </p:nvSpPr>
        <p:spPr>
          <a:xfrm>
            <a:off x="1278561" y="2977727"/>
            <a:ext cx="2111318" cy="964106"/>
          </a:xfrm>
          <a:prstGeom prst="wedgeRoundRectCallout">
            <a:avLst>
              <a:gd name="adj1" fmla="val 171015"/>
              <a:gd name="adj2" fmla="val -8887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recall this week’s </a:t>
            </a:r>
            <a:r>
              <a:rPr lang="en-GB" dirty="0" err="1">
                <a:solidFill>
                  <a:srgbClr val="00B050"/>
                </a:solidFill>
                <a:latin typeface="+mj-lt"/>
              </a:rPr>
              <a:t>Whought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tor the </a:t>
            </a:r>
            <a:r>
              <a:rPr lang="en-GB" dirty="0" err="1">
                <a:solidFill>
                  <a:srgbClr val="00B050"/>
                </a:solidFill>
                <a:latin typeface="+mj-lt"/>
              </a:rPr>
              <a:t>feek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quote?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2EE69C6-294D-99F1-6B6B-006C45B3C6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88534" flipH="1">
            <a:off x="-223379" y="4173383"/>
            <a:ext cx="2191546" cy="1845611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6A84B9C-98C1-F98A-F489-84EFDAF4CA3F}"/>
              </a:ext>
            </a:extLst>
          </p:cNvPr>
          <p:cNvSpPr/>
          <p:nvPr/>
        </p:nvSpPr>
        <p:spPr>
          <a:xfrm>
            <a:off x="2563298" y="4872902"/>
            <a:ext cx="3631333" cy="964106"/>
          </a:xfrm>
          <a:prstGeom prst="wedgeRoundRectCallout">
            <a:avLst>
              <a:gd name="adj1" fmla="val -87443"/>
              <a:gd name="adj2" fmla="val -204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things that make me different are the things that make me.” 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>
                <a:latin typeface="Calibri Light" panose="020F0302020204030204" pitchFamily="34" charset="0"/>
                <a:ea typeface="Calibri" panose="020F0502020204030204" pitchFamily="34" charset="0"/>
              </a:rPr>
              <a:t> A. A. Milne </a:t>
            </a:r>
            <a:r>
              <a:rPr lang="en-GB" sz="1400">
                <a:latin typeface="Calibri Light" panose="020F0302020204030204" pitchFamily="34" charset="0"/>
                <a:ea typeface="Calibri" panose="020F0502020204030204" pitchFamily="34" charset="0"/>
              </a:rPr>
              <a:t>(d.1956)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2056F-C82F-7EE0-4135-928E93067E99}"/>
              </a:ext>
            </a:extLst>
          </p:cNvPr>
          <p:cNvSpPr txBox="1"/>
          <p:nvPr/>
        </p:nvSpPr>
        <p:spPr>
          <a:xfrm>
            <a:off x="348133" y="917959"/>
            <a:ext cx="117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+mj-lt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26401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5C90B208DBB459738D1DD591C83D1" ma:contentTypeVersion="13" ma:contentTypeDescription="Create a new document." ma:contentTypeScope="" ma:versionID="31c30ca8f77409c3b689562e7f06ba07">
  <xsd:schema xmlns:xsd="http://www.w3.org/2001/XMLSchema" xmlns:xs="http://www.w3.org/2001/XMLSchema" xmlns:p="http://schemas.microsoft.com/office/2006/metadata/properties" xmlns:ns3="16a576fd-9092-4582-93e0-9d4f5522b55e" xmlns:ns4="17e53305-ad89-4322-a536-006b070abce7" targetNamespace="http://schemas.microsoft.com/office/2006/metadata/properties" ma:root="true" ma:fieldsID="2e35bddbec49dfa900fde1080dd7f530" ns3:_="" ns4:_="">
    <xsd:import namespace="16a576fd-9092-4582-93e0-9d4f5522b55e"/>
    <xsd:import namespace="17e53305-ad89-4322-a536-006b070abc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576fd-9092-4582-93e0-9d4f5522b5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53305-ad89-4322-a536-006b070ab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BFE68E-B7CD-4A55-BAC2-D83C0C9439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E1A111-72EC-4CFF-91F6-FD946997B3B6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17e53305-ad89-4322-a536-006b070abce7"/>
    <ds:schemaRef ds:uri="16a576fd-9092-4582-93e0-9d4f5522b55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21ED17-271F-4F6F-BE13-65B8BCCDB9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a576fd-9092-4582-93e0-9d4f5522b55e"/>
    <ds:schemaRef ds:uri="17e53305-ad89-4322-a536-006b070ab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26981</TotalTime>
  <Words>1078</Words>
  <Application>Microsoft Office PowerPoint</Application>
  <PresentationFormat>On-screen Show (4:3)</PresentationFormat>
  <Paragraphs>590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Rudland</dc:creator>
  <cp:lastModifiedBy>Richard Brock (smsc4schools.co.uk)</cp:lastModifiedBy>
  <cp:revision>1037</cp:revision>
  <dcterms:created xsi:type="dcterms:W3CDTF">2020-08-12T11:41:58Z</dcterms:created>
  <dcterms:modified xsi:type="dcterms:W3CDTF">2023-01-03T11:35:47Z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0x010100D205C90B208DBB459738D1DD591C83D1</vt:lpwstr>
  </property>
</Properties>
</file>