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5"/>
  </p:notesMasterIdLst>
  <p:sldIdLst>
    <p:sldId id="1959" r:id="rId5"/>
    <p:sldId id="1968" r:id="rId6"/>
    <p:sldId id="1975" r:id="rId7"/>
    <p:sldId id="1977" r:id="rId8"/>
    <p:sldId id="1981" r:id="rId9"/>
    <p:sldId id="1980" r:id="rId10"/>
    <p:sldId id="1985" r:id="rId11"/>
    <p:sldId id="1989" r:id="rId12"/>
    <p:sldId id="1988" r:id="rId13"/>
    <p:sldId id="19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rock (smsc4schools.co.uk)" initials="RB(" lastIdx="2" clrIdx="0">
    <p:extLst>
      <p:ext uri="{19B8F6BF-5375-455C-9EA6-DF929625EA0E}">
        <p15:presenceInfo xmlns:p15="http://schemas.microsoft.com/office/powerpoint/2012/main" userId="S::admin@smsc4schools.co.uk::f6f22c57-3cf3-42eb-ac54-1818cc724ccb" providerId="AD"/>
      </p:ext>
    </p:extLst>
  </p:cmAuthor>
  <p:cmAuthor id="2" name="richard brock" initials="rb" lastIdx="1" clrIdx="1">
    <p:extLst>
      <p:ext uri="{19B8F6BF-5375-455C-9EA6-DF929625EA0E}">
        <p15:presenceInfo xmlns:p15="http://schemas.microsoft.com/office/powerpoint/2012/main" userId="7447919367b5cf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CC3300"/>
    <a:srgbClr val="FF3300"/>
    <a:srgbClr val="FF9933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6811" autoAdjust="0"/>
  </p:normalViewPr>
  <p:slideViewPr>
    <p:cSldViewPr snapToGrid="0">
      <p:cViewPr varScale="1">
        <p:scale>
          <a:sx n="97" d="100"/>
          <a:sy n="97" d="100"/>
        </p:scale>
        <p:origin x="20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B6B61-56A4-4EA2-9935-7DDD1AB372D1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C31FB-BC84-48C0-B8E2-4AF482D8A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Shakespea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omeo_and_Julie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4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5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7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latin typeface="+mj-lt"/>
              </a:rPr>
              <a:t>https://en.wikipedia.org/wiki/Grelling%E2%80%93Nelson_paradox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3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2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8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Shakespeare, William</a:t>
            </a: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. "Act 1, Scene 1". 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4" tooltip="Romeo and Juli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Romeo and Juliet</a:t>
            </a: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.</a:t>
            </a:r>
          </a:p>
          <a:p>
            <a:r>
              <a:rPr lang="en-GB" b="0" u="none" dirty="0">
                <a:solidFill>
                  <a:schemeClr val="tx1"/>
                </a:solidFill>
                <a:latin typeface="+mj-lt"/>
              </a:rPr>
              <a:t>https://www.enotes.com/homework-help/what-romeos-oxymorons-speech-show-romeo-juliet-345842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59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1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ADE5-4148-40EA-B4EB-1F656574BC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311D-762C-49ED-B65A-6622AB1AE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439DB-6F04-44AB-B2D0-E6837DA33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ACE7-4B94-4C4E-9475-978D1E3F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2C28C-D7B1-442F-BFB0-28FA439A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0412-E894-433E-A018-D3AD0D59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7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EF75-4DAA-4290-9D0B-2994C142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E447E-15E7-449F-9457-5C0F5C8CC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28662-A1DC-4794-8AE1-AB7AA697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FE19E-2762-487D-B540-7EF09928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C4A2B-0435-402E-B06C-36825D1C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B06FD-A863-49CE-8988-72ED8488C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E909D-9602-45E9-9CAF-A9D9812AC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05EE4-F980-4568-B01C-1DE95906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EBFC7-0890-47DC-85D7-3CBF42CE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9730F-CB6E-4F24-B838-977CFDCD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7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E05A-86F7-4703-A246-48AC9C00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75587-F955-409B-9846-247AEEFD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24A0B-120D-4ECE-B9D3-DCE4A90A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E77D-8566-45F5-9189-9FA14599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1B46B-53F9-484E-AFD8-657AE6BC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1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2380-6DA8-49D6-A305-C9642062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4D629-C13B-45F3-A34C-F5664DA83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2F989-BFAC-448F-8AA7-4E6DAEDD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CDCA9-9990-4B6B-B370-D53B5986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C67D9-FC4C-45A4-B1EF-E339B77D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2856-C644-415E-8578-F16A3292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06F5-97E5-402A-A8B3-8BFCA9DF3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842F2-A0EE-4F7A-93D4-F9047EB24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E7B38-5D07-4451-BCC4-6D6CE681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EEEB6-0866-41EB-9F67-905E1710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329FD-1BE7-46CE-A15D-1A3D6387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6C1D-9287-4B13-AEE3-B626C951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08366-D76C-42AA-BCE5-3DDBA2410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3889E-DFF9-494E-8515-67EBFDF70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795EE-B9D1-4741-9AFD-CE45D0337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8E052-E3B6-4ECD-99B1-884CDD4F4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6A72D-DE04-4D05-A5A0-A16C025D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31FE9-CFB4-42E0-9DD0-58D635C1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4A86E-F3E0-456F-92E0-630C1E22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9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0723-0260-4D7C-8E53-2B3B32C4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57A15-8215-48A3-A2ED-D80EED7B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5DD4E-3DFA-4751-8615-39220C9F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2F271-9175-4720-B3E9-D5F26889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0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0EB87-C277-4553-BC78-9AA7234A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885FF-3496-4CF8-995D-6178B3B8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82AA-0C98-4DC5-B57F-03BF8161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0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891A-E6BF-4AE2-94B1-4FD2A309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C0FA-523E-47FD-9318-34F429A0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727D0-6206-4B0B-9D3E-9253A97B5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221D-CE5A-430B-8F67-A14E0254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E619-744E-4187-9B96-350A05E3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F621E-E896-4F34-A101-2735383E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0FBA-5364-401C-B3B3-3FAB7D2F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AFD45-670A-4262-8457-7D33F727A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0DE05-DA25-46EE-815F-C27F07ED7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04B28-52F9-403F-BB02-4C07F182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EA06B-26F7-4965-B2E6-C84A4A4E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5CFB1-485C-4745-8AA7-EFC22F63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66E33-BA49-486A-8148-69CDC9A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139F3-2BB3-4AAE-B0D4-032DFAF9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C9CAE-C5B6-4D3E-9295-FB862672B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39F7-C31A-4CEA-A4D9-4F41E98F25E0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598D-316F-482C-AC5C-54524270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92BDD-0D31-46F7-A22D-37FD23BF6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E255-D32B-4F96-96F0-0E4EC8BD6AF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8159F-2B9A-4AD6-89CE-CD8B610826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0750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1.png"/><Relationship Id="rId5" Type="http://schemas.openxmlformats.org/officeDocument/2006/relationships/image" Target="../media/image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gif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4.gif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4.gif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3.wdp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1.jpeg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6.pn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jpeg"/><Relationship Id="rId24" Type="http://schemas.openxmlformats.org/officeDocument/2006/relationships/image" Target="../media/image45.png"/><Relationship Id="rId5" Type="http://schemas.openxmlformats.org/officeDocument/2006/relationships/image" Target="../media/image9.png"/><Relationship Id="rId15" Type="http://schemas.openxmlformats.org/officeDocument/2006/relationships/image" Target="../media/image37.jpeg"/><Relationship Id="rId23" Type="http://schemas.openxmlformats.org/officeDocument/2006/relationships/image" Target="../media/image44.png"/><Relationship Id="rId10" Type="http://schemas.openxmlformats.org/officeDocument/2006/relationships/image" Target="../media/image32.jpeg"/><Relationship Id="rId19" Type="http://schemas.openxmlformats.org/officeDocument/2006/relationships/image" Target="../media/image41.gif"/><Relationship Id="rId4" Type="http://schemas.openxmlformats.org/officeDocument/2006/relationships/image" Target="../media/image3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en.wikipedia.org/wiki/Oxymoron#cite_note-11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gif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6.png"/><Relationship Id="rId7" Type="http://schemas.openxmlformats.org/officeDocument/2006/relationships/image" Target="../media/image5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5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35DF8A-8EC7-40E5-8960-C933AC040824}"/>
              </a:ext>
            </a:extLst>
          </p:cNvPr>
          <p:cNvSpPr/>
          <p:nvPr/>
        </p:nvSpPr>
        <p:spPr>
          <a:xfrm>
            <a:off x="264300" y="616769"/>
            <a:ext cx="4572000" cy="103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5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B1165-CBEA-41AC-AF10-54E542A136D7}"/>
              </a:ext>
            </a:extLst>
          </p:cNvPr>
          <p:cNvSpPr/>
          <p:nvPr/>
        </p:nvSpPr>
        <p:spPr>
          <a:xfrm>
            <a:off x="505676" y="1888663"/>
            <a:ext cx="2736167" cy="77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“Make haste slowly.”</a:t>
            </a:r>
            <a:endParaRPr lang="en-GB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dirty="0">
                <a:latin typeface="+mj-lt"/>
                <a:ea typeface="Calibri" panose="020F0502020204030204" pitchFamily="34" charset="0"/>
              </a:rPr>
              <a:t>Roman Proverb</a:t>
            </a:r>
            <a:r>
              <a:rPr lang="en-GB" sz="1600" b="1" dirty="0">
                <a:latin typeface="+mj-lt"/>
                <a:ea typeface="Calibri" panose="020F0502020204030204" pitchFamily="34" charset="0"/>
              </a:rPr>
              <a:t> </a:t>
            </a:r>
            <a:endParaRPr lang="en-GB" sz="1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D26D4-1B6E-431B-842D-42DE4DF14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485" y="616769"/>
            <a:ext cx="5725324" cy="4734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70B1B2-C352-33AE-F28B-3C48E44FE0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oxymoron">
            <a:extLst>
              <a:ext uri="{FF2B5EF4-FFF2-40B4-BE49-F238E27FC236}">
                <a16:creationId xmlns:a16="http://schemas.microsoft.com/office/drawing/2014/main" id="{B634C114-5DCA-AD34-C087-3950FD26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ADABE3-B62C-E010-86E9-FE4A22E526DA}"/>
              </a:ext>
            </a:extLst>
          </p:cNvPr>
          <p:cNvGrpSpPr/>
          <p:nvPr/>
        </p:nvGrpSpPr>
        <p:grpSpPr>
          <a:xfrm>
            <a:off x="-538163" y="6010075"/>
            <a:ext cx="10220326" cy="857250"/>
            <a:chOff x="-523739" y="5998551"/>
            <a:chExt cx="10220326" cy="8572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50BC42-8402-7D56-F77A-361F243AA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5998551"/>
              <a:ext cx="9144000" cy="8572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C9B92E-F119-56D6-43D8-58B8A11A7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6328619"/>
              <a:ext cx="4324350" cy="4572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16673D-C561-73EB-F89C-4E8CC8870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83911">
              <a:off x="173585" y="6160759"/>
              <a:ext cx="866773" cy="6363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10148D-8057-3727-7C5D-706A0E9101EE}"/>
                </a:ext>
              </a:extLst>
            </p:cNvPr>
            <p:cNvSpPr txBox="1"/>
            <p:nvPr/>
          </p:nvSpPr>
          <p:spPr>
            <a:xfrm>
              <a:off x="-523739" y="6328619"/>
              <a:ext cx="10220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750" dirty="0">
                  <a:solidFill>
                    <a:srgbClr val="FF0000"/>
                  </a:solidFill>
                  <a:latin typeface="+mj-lt"/>
                </a:rPr>
                <a:t>T</a:t>
              </a:r>
              <a:r>
                <a:rPr lang="en-GB" altLang="en-US" sz="1750" dirty="0">
                  <a:solidFill>
                    <a:srgbClr val="00B0F0"/>
                  </a:solidFill>
                  <a:latin typeface="+mj-lt"/>
                </a:rPr>
                <a:t>4</a:t>
              </a:r>
              <a:r>
                <a:rPr lang="en-GB" altLang="en-US" sz="1750" dirty="0">
                  <a:solidFill>
                    <a:srgbClr val="FFC000"/>
                  </a:solidFill>
                  <a:latin typeface="+mj-lt"/>
                </a:rPr>
                <a:t>t</a:t>
              </a:r>
              <a:r>
                <a:rPr lang="en-GB" altLang="en-US" sz="1750" dirty="0">
                  <a:solidFill>
                    <a:srgbClr val="002060"/>
                  </a:solidFill>
                  <a:latin typeface="+mj-lt"/>
                </a:rPr>
                <a:t>W </a:t>
              </a:r>
              <a:r>
                <a:rPr lang="en-GB" altLang="en-US" sz="1750" dirty="0">
                  <a:latin typeface="+mj-lt"/>
                </a:rPr>
                <a:t>is written to promote, encourage and foster your </a:t>
              </a:r>
              <a:r>
                <a:rPr lang="en-GB" altLang="en-US" sz="1750" dirty="0">
                  <a:solidFill>
                    <a:srgbClr val="FF0000"/>
                  </a:solidFill>
                  <a:latin typeface="+mj-lt"/>
                </a:rPr>
                <a:t>Spiritual</a:t>
              </a:r>
              <a:r>
                <a:rPr lang="en-GB" altLang="en-US" sz="1750" dirty="0">
                  <a:latin typeface="+mj-lt"/>
                </a:rPr>
                <a:t>, </a:t>
              </a:r>
              <a:r>
                <a:rPr lang="en-GB" altLang="en-US" sz="1750" dirty="0">
                  <a:solidFill>
                    <a:srgbClr val="FFC000"/>
                  </a:solidFill>
                  <a:latin typeface="+mj-lt"/>
                </a:rPr>
                <a:t>Moral</a:t>
              </a:r>
              <a:r>
                <a:rPr lang="en-GB" altLang="en-US" sz="1750" dirty="0">
                  <a:latin typeface="+mj-lt"/>
                </a:rPr>
                <a:t>, </a:t>
              </a:r>
              <a:r>
                <a:rPr lang="en-GB" altLang="en-US" sz="1750" dirty="0">
                  <a:solidFill>
                    <a:srgbClr val="00B0F0"/>
                  </a:solidFill>
                  <a:latin typeface="+mj-lt"/>
                </a:rPr>
                <a:t>Social</a:t>
              </a:r>
              <a:r>
                <a:rPr lang="en-GB" altLang="en-US" sz="1750" dirty="0">
                  <a:latin typeface="+mj-lt"/>
                </a:rPr>
                <a:t> and </a:t>
              </a:r>
              <a:r>
                <a:rPr lang="en-GB" altLang="en-US" sz="1750" dirty="0">
                  <a:solidFill>
                    <a:srgbClr val="CCCC00"/>
                  </a:solidFill>
                  <a:latin typeface="+mj-lt"/>
                </a:rPr>
                <a:t>Cultural </a:t>
              </a:r>
              <a:r>
                <a:rPr lang="en-GB" altLang="en-US" sz="1750" dirty="0">
                  <a:solidFill>
                    <a:srgbClr val="002060"/>
                  </a:solidFill>
                  <a:latin typeface="+mj-lt"/>
                </a:rPr>
                <a:t>learning.</a:t>
              </a:r>
              <a:endParaRPr lang="en-GB" sz="1750" dirty="0">
                <a:solidFill>
                  <a:srgbClr val="002060"/>
                </a:solidFill>
                <a:latin typeface="+mj-lt"/>
              </a:endParaRPr>
            </a:p>
          </p:txBody>
        </p:sp>
      </p:grpSp>
      <p:pic>
        <p:nvPicPr>
          <p:cNvPr id="8" name="Y2Mate.is - BEST FLOSS SONG EVER!!!!! Floss Song..... Rhythm Take Control Here We Go Flossing-Hype Dance.-bz_FSEXoYOE-360p-1658075672290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A60F8AF7-F513-1104-2E8E-95121C25F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588" y="3578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834DE7D-F053-521B-8ECF-886068B00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pic>
        <p:nvPicPr>
          <p:cNvPr id="7172" name="Picture 4" descr="Image result for frodo transparent">
            <a:extLst>
              <a:ext uri="{FF2B5EF4-FFF2-40B4-BE49-F238E27FC236}">
                <a16:creationId xmlns:a16="http://schemas.microsoft.com/office/drawing/2014/main" id="{3F91E038-9288-40C5-B73E-928FA30E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91643">
            <a:off x="2526715" y="1004180"/>
            <a:ext cx="2676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ragorn transparent">
            <a:extLst>
              <a:ext uri="{FF2B5EF4-FFF2-40B4-BE49-F238E27FC236}">
                <a16:creationId xmlns:a16="http://schemas.microsoft.com/office/drawing/2014/main" id="{753AB3B8-8986-4535-A576-DEC1A833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75265">
            <a:off x="6805925" y="12349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35DF8A-8EC7-40E5-8960-C933AC040824}"/>
              </a:ext>
            </a:extLst>
          </p:cNvPr>
          <p:cNvSpPr/>
          <p:nvPr/>
        </p:nvSpPr>
        <p:spPr>
          <a:xfrm>
            <a:off x="232512" y="257488"/>
            <a:ext cx="4572000" cy="942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4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B1165-CBEA-41AC-AF10-54E542A136D7}"/>
              </a:ext>
            </a:extLst>
          </p:cNvPr>
          <p:cNvSpPr/>
          <p:nvPr/>
        </p:nvSpPr>
        <p:spPr>
          <a:xfrm>
            <a:off x="-82587" y="1342593"/>
            <a:ext cx="352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A word or phrase</a:t>
            </a:r>
          </a:p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which contradicts itself.</a:t>
            </a:r>
          </a:p>
          <a:p>
            <a:pPr algn="ctr">
              <a:buFontTx/>
              <a:buNone/>
            </a:pPr>
            <a:endParaRPr lang="en-GB" altLang="en-US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C9EAB1-02CB-4296-BDCB-A1014CC155C5}"/>
              </a:ext>
            </a:extLst>
          </p:cNvPr>
          <p:cNvSpPr/>
          <p:nvPr/>
        </p:nvSpPr>
        <p:spPr>
          <a:xfrm>
            <a:off x="564526" y="31439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40EC918-6D71-47E4-B962-38C8DC83F428}"/>
              </a:ext>
            </a:extLst>
          </p:cNvPr>
          <p:cNvSpPr/>
          <p:nvPr/>
        </p:nvSpPr>
        <p:spPr>
          <a:xfrm>
            <a:off x="4403188" y="507518"/>
            <a:ext cx="3768834" cy="643852"/>
          </a:xfrm>
          <a:prstGeom prst="wedgeRoundRectCallout">
            <a:avLst>
              <a:gd name="adj1" fmla="val 59314"/>
              <a:gd name="adj2" fmla="val -411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  <a:latin typeface="+mj-lt"/>
              </a:rPr>
              <a:t>The word oxymoron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 is 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autological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, i.e. its etymology is itself an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oxymoron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D9BB0E-A6D5-4590-90CE-1CC3FAC607D3}"/>
              </a:ext>
            </a:extLst>
          </p:cNvPr>
          <p:cNvSpPr/>
          <p:nvPr/>
        </p:nvSpPr>
        <p:spPr>
          <a:xfrm>
            <a:off x="216624" y="2091210"/>
            <a:ext cx="32777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1400" b="1" u="sng" dirty="0">
                <a:latin typeface="+mj-lt"/>
              </a:rPr>
              <a:t>Etymology: </a:t>
            </a:r>
            <a:endParaRPr lang="en-GB" altLang="en-US" b="1" u="sng" dirty="0">
              <a:latin typeface="+mj-lt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+mj-lt"/>
              </a:rPr>
              <a:t>Latin: </a:t>
            </a:r>
            <a:r>
              <a:rPr lang="en-GB" sz="1600" dirty="0">
                <a:latin typeface="+mj-lt"/>
              </a:rPr>
              <a:t> </a:t>
            </a:r>
            <a:r>
              <a:rPr lang="en-GB" sz="1600" i="1" dirty="0" err="1">
                <a:latin typeface="+mj-lt"/>
              </a:rPr>
              <a:t>oxymōrum</a:t>
            </a:r>
            <a:endParaRPr lang="en-GB" altLang="en-US" sz="1600" dirty="0">
              <a:latin typeface="+mj-lt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+mj-lt"/>
              </a:rPr>
              <a:t>meaning ‘</a:t>
            </a:r>
            <a:r>
              <a:rPr lang="en-GB" altLang="en-US" sz="1600" i="1" dirty="0">
                <a:latin typeface="+mj-lt"/>
              </a:rPr>
              <a:t>sharp-dull’</a:t>
            </a:r>
            <a:endParaRPr lang="en-GB" altLang="en-US" sz="1600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A1D3A8-D91E-4F03-8B8A-E8F195FCC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42" y="3596181"/>
            <a:ext cx="1991003" cy="26102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AA68053-E855-4E17-94E4-F1D0AA843569}"/>
              </a:ext>
            </a:extLst>
          </p:cNvPr>
          <p:cNvGrpSpPr/>
          <p:nvPr/>
        </p:nvGrpSpPr>
        <p:grpSpPr>
          <a:xfrm>
            <a:off x="6203851" y="4501297"/>
            <a:ext cx="2750280" cy="1471314"/>
            <a:chOff x="5987346" y="4193961"/>
            <a:chExt cx="2911634" cy="143853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CD8EF2B-F3DE-44D2-85DB-04F13B26E123}"/>
                </a:ext>
              </a:extLst>
            </p:cNvPr>
            <p:cNvGrpSpPr/>
            <p:nvPr/>
          </p:nvGrpSpPr>
          <p:grpSpPr>
            <a:xfrm rot="934547">
              <a:off x="5987346" y="4193961"/>
              <a:ext cx="2911634" cy="1438530"/>
              <a:chOff x="-158750" y="4354513"/>
              <a:chExt cx="2991701" cy="115346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8957443-74AC-4A0F-8222-1AAF46EC4F7D}"/>
                  </a:ext>
                </a:extLst>
              </p:cNvPr>
              <p:cNvGrpSpPr/>
              <p:nvPr/>
            </p:nvGrpSpPr>
            <p:grpSpPr>
              <a:xfrm rot="95824">
                <a:off x="-158750" y="4354513"/>
                <a:ext cx="2991701" cy="1099582"/>
                <a:chOff x="-122984" y="4285385"/>
                <a:chExt cx="3343045" cy="1198244"/>
              </a:xfrm>
            </p:grpSpPr>
            <p:sp>
              <p:nvSpPr>
                <p:cNvPr id="34" name="Rounded Rectangle 11">
                  <a:extLst>
                    <a:ext uri="{FF2B5EF4-FFF2-40B4-BE49-F238E27FC236}">
                      <a16:creationId xmlns:a16="http://schemas.microsoft.com/office/drawing/2014/main" id="{518D769F-CCEA-4CBB-9CD3-B1115607AC52}"/>
                    </a:ext>
                  </a:extLst>
                </p:cNvPr>
                <p:cNvSpPr/>
                <p:nvPr/>
              </p:nvSpPr>
              <p:spPr>
                <a:xfrm rot="20955517">
                  <a:off x="53984" y="4285385"/>
                  <a:ext cx="3166077" cy="119824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FF66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00" dirty="0">
                      <a:solidFill>
                        <a:srgbClr val="00B050"/>
                      </a:solidFill>
                      <a:latin typeface="+mj-lt"/>
                    </a:rPr>
                    <a:t>Life</a:t>
                  </a: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400" dirty="0">
                      <a:solidFill>
                        <a:srgbClr val="00B050"/>
                      </a:solidFill>
                      <a:latin typeface="+mj-lt"/>
                    </a:rPr>
                    <a:t>Autological</a:t>
                  </a:r>
                  <a:endParaRPr lang="en-GB" sz="2400" dirty="0">
                    <a:latin typeface="+mj-lt"/>
                  </a:endParaRPr>
                </a:p>
                <a:p>
                  <a:pPr algn="ctr"/>
                  <a:endParaRPr lang="en-GB" sz="1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12EC3B7-1D93-4966-A93F-E21E93CD0A9B}"/>
                    </a:ext>
                  </a:extLst>
                </p:cNvPr>
                <p:cNvSpPr txBox="1"/>
                <p:nvPr/>
              </p:nvSpPr>
              <p:spPr>
                <a:xfrm rot="19556281">
                  <a:off x="-122984" y="4500581"/>
                  <a:ext cx="1285430" cy="23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i="1" dirty="0">
                      <a:latin typeface="+mj-lt"/>
                    </a:rPr>
                    <a:t>Key word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4433545-C478-402C-AAFE-2979B98E9906}"/>
                    </a:ext>
                  </a:extLst>
                </p:cNvPr>
                <p:cNvSpPr/>
                <p:nvPr/>
              </p:nvSpPr>
              <p:spPr>
                <a:xfrm rot="20797666">
                  <a:off x="754426" y="4847279"/>
                  <a:ext cx="2225339" cy="4732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+mj-lt"/>
                    </a:rPr>
                    <a:t> </a:t>
                  </a:r>
                  <a:r>
                    <a:rPr lang="en-GB" sz="1400" dirty="0">
                      <a:latin typeface="+mj-lt"/>
                    </a:rPr>
                    <a:t>A word which describes itself.</a:t>
                  </a:r>
                  <a:endParaRPr lang="en-GB" sz="1200" dirty="0">
                    <a:latin typeface="+mj-lt"/>
                  </a:endParaRPr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8351672-D089-4817-859C-B769BFC3B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14910">
                <a:off x="176203" y="4817320"/>
                <a:ext cx="494648" cy="690659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6EC723E-B147-414C-B6FB-DA541594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9333" l="10000" r="90000">
                          <a14:foregroundMark x1="32667" y1="38333" x2="48000" y2="39333"/>
                          <a14:foregroundMark x1="48000" y1="43000" x2="45000" y2="62667"/>
                          <a14:foregroundMark x1="41667" y1="73333" x2="45000" y2="34000"/>
                          <a14:foregroundMark x1="36333" y1="89667" x2="40667" y2="9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2106">
              <a:off x="8364660" y="4241568"/>
              <a:ext cx="533557" cy="59684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4AFFB02-64C9-40E1-ACD2-04D46CA5E5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898" y="1188035"/>
            <a:ext cx="4572000" cy="3287601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C4EFB002-09F7-4B66-B675-764509C4FF6A}"/>
              </a:ext>
            </a:extLst>
          </p:cNvPr>
          <p:cNvSpPr/>
          <p:nvPr/>
        </p:nvSpPr>
        <p:spPr>
          <a:xfrm>
            <a:off x="1791191" y="3767287"/>
            <a:ext cx="1858431" cy="1130716"/>
          </a:xfrm>
          <a:prstGeom prst="wedgeRoundRectCallout">
            <a:avLst>
              <a:gd name="adj1" fmla="val -76257"/>
              <a:gd name="adj2" fmla="val 353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‘Tolkien’ comes from an old German word ‘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toll-</a:t>
            </a:r>
            <a:r>
              <a:rPr lang="en-GB" i="1" dirty="0" err="1">
                <a:solidFill>
                  <a:schemeClr val="tx1"/>
                </a:solidFill>
                <a:latin typeface="+mj-lt"/>
              </a:rPr>
              <a:t>kühn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’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69E66313-C181-44D9-BD1A-E2B8C13F1189}"/>
              </a:ext>
            </a:extLst>
          </p:cNvPr>
          <p:cNvSpPr/>
          <p:nvPr/>
        </p:nvSpPr>
        <p:spPr>
          <a:xfrm>
            <a:off x="2005618" y="5065078"/>
            <a:ext cx="1651982" cy="652180"/>
          </a:xfrm>
          <a:prstGeom prst="wedgeRoundRectCallout">
            <a:avLst>
              <a:gd name="adj1" fmla="val -91178"/>
              <a:gd name="adj2" fmla="val -989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Which means, ‘dull-keen.’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1B032CF3-1C37-46C5-ADD8-C7075B3A8F94}"/>
              </a:ext>
            </a:extLst>
          </p:cNvPr>
          <p:cNvSpPr/>
          <p:nvPr/>
        </p:nvSpPr>
        <p:spPr>
          <a:xfrm>
            <a:off x="3650117" y="452329"/>
            <a:ext cx="4521905" cy="725468"/>
          </a:xfrm>
          <a:prstGeom prst="wedgeRoundRectCallout">
            <a:avLst>
              <a:gd name="adj1" fmla="val 58274"/>
              <a:gd name="adj2" fmla="val -363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J.R.R. Tolkien, writer of Lord of the Rings, used to comment that his surname is an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oxymoron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2052" name="Picture 4" descr="Image result for flashing arrow transparent">
            <a:extLst>
              <a:ext uri="{FF2B5EF4-FFF2-40B4-BE49-F238E27FC236}">
                <a16:creationId xmlns:a16="http://schemas.microsoft.com/office/drawing/2014/main" id="{CCD3CF3C-E1A9-40C7-8087-C9CE277FB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36309" y="2472755"/>
            <a:ext cx="974523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ord of the rings gif">
            <a:extLst>
              <a:ext uri="{FF2B5EF4-FFF2-40B4-BE49-F238E27FC236}">
                <a16:creationId xmlns:a16="http://schemas.microsoft.com/office/drawing/2014/main" id="{3B7BE747-D602-4B22-822A-897E9F8E51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229" y="1624241"/>
            <a:ext cx="4369338" cy="2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Speech Bubble: Rectangle with Corners Rounded 2048">
            <a:extLst>
              <a:ext uri="{FF2B5EF4-FFF2-40B4-BE49-F238E27FC236}">
                <a16:creationId xmlns:a16="http://schemas.microsoft.com/office/drawing/2014/main" id="{3CE20049-9CA5-42D6-A212-E807860A4D34}"/>
              </a:ext>
            </a:extLst>
          </p:cNvPr>
          <p:cNvSpPr/>
          <p:nvPr/>
        </p:nvSpPr>
        <p:spPr>
          <a:xfrm>
            <a:off x="3646449" y="440747"/>
            <a:ext cx="4572000" cy="728955"/>
          </a:xfrm>
          <a:prstGeom prst="wedgeRoundRectCallout">
            <a:avLst>
              <a:gd name="adj1" fmla="val 57272"/>
              <a:gd name="adj2" fmla="val -359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Most words have little connection to the things they describe (beyond their etymology).</a:t>
            </a:r>
          </a:p>
        </p:txBody>
      </p:sp>
      <p:sp>
        <p:nvSpPr>
          <p:cNvPr id="2053" name="Speech Bubble: Rectangle with Corners Rounded 2052">
            <a:extLst>
              <a:ext uri="{FF2B5EF4-FFF2-40B4-BE49-F238E27FC236}">
                <a16:creationId xmlns:a16="http://schemas.microsoft.com/office/drawing/2014/main" id="{66485210-CBFB-4084-A8C0-577FE7398662}"/>
              </a:ext>
            </a:extLst>
          </p:cNvPr>
          <p:cNvSpPr/>
          <p:nvPr/>
        </p:nvSpPr>
        <p:spPr>
          <a:xfrm>
            <a:off x="2059094" y="4942699"/>
            <a:ext cx="2811755" cy="1011883"/>
          </a:xfrm>
          <a:prstGeom prst="wedgeRoundRectCallout">
            <a:avLst>
              <a:gd name="adj1" fmla="val -75800"/>
              <a:gd name="adj2" fmla="val -681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The word ‘yellow’ is not actually yellow. The word ‘square’ is not a square.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33A64159-1876-4CCE-9E15-9DC427D411BE}"/>
              </a:ext>
            </a:extLst>
          </p:cNvPr>
          <p:cNvSpPr/>
          <p:nvPr/>
        </p:nvSpPr>
        <p:spPr>
          <a:xfrm>
            <a:off x="1777778" y="3681637"/>
            <a:ext cx="1929690" cy="1169428"/>
          </a:xfrm>
          <a:prstGeom prst="wedgeRoundRectCallout">
            <a:avLst>
              <a:gd name="adj1" fmla="val -74948"/>
              <a:gd name="adj2" fmla="val 4004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Can you think of any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autological 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words, like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oxymoron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?</a:t>
            </a: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98FA131E-CC20-4649-B2FB-4F29405DFE9A}"/>
              </a:ext>
            </a:extLst>
          </p:cNvPr>
          <p:cNvSpPr txBox="1"/>
          <p:nvPr/>
        </p:nvSpPr>
        <p:spPr>
          <a:xfrm>
            <a:off x="5678911" y="1865001"/>
            <a:ext cx="278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Harrington" panose="04040505050A02020702" pitchFamily="82" charset="0"/>
              </a:rPr>
              <a:t>Yellow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4D894F-0BE1-4DEA-B3CD-5366300901DC}"/>
              </a:ext>
            </a:extLst>
          </p:cNvPr>
          <p:cNvSpPr txBox="1"/>
          <p:nvPr/>
        </p:nvSpPr>
        <p:spPr>
          <a:xfrm>
            <a:off x="4247256" y="2975738"/>
            <a:ext cx="278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Harrington" panose="04040505050A02020702" pitchFamily="82" charset="0"/>
              </a:rPr>
              <a:t>Square</a:t>
            </a:r>
          </a:p>
        </p:txBody>
      </p:sp>
      <p:sp>
        <p:nvSpPr>
          <p:cNvPr id="2057" name="Speech Bubble: Rectangle with Corners Rounded 2056">
            <a:extLst>
              <a:ext uri="{FF2B5EF4-FFF2-40B4-BE49-F238E27FC236}">
                <a16:creationId xmlns:a16="http://schemas.microsoft.com/office/drawing/2014/main" id="{F7A78651-646B-463A-873E-46FD1D17A04C}"/>
              </a:ext>
            </a:extLst>
          </p:cNvPr>
          <p:cNvSpPr/>
          <p:nvPr/>
        </p:nvSpPr>
        <p:spPr>
          <a:xfrm>
            <a:off x="7184762" y="3145580"/>
            <a:ext cx="1907919" cy="968690"/>
          </a:xfrm>
          <a:prstGeom prst="wedgeRoundRectCallout">
            <a:avLst>
              <a:gd name="adj1" fmla="val 6618"/>
              <a:gd name="adj2" fmla="val -1239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There’s actually not all that many of these words.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1EF5C044-5C5F-4393-AF8D-09ECC25694E3}"/>
              </a:ext>
            </a:extLst>
          </p:cNvPr>
          <p:cNvSpPr/>
          <p:nvPr/>
        </p:nvSpPr>
        <p:spPr>
          <a:xfrm>
            <a:off x="4047670" y="1718659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Harrington" panose="04040505050A02020702" pitchFamily="82" charset="0"/>
              </a:rPr>
              <a:t>e.g. </a:t>
            </a:r>
            <a:endParaRPr lang="en-GB" sz="2800" dirty="0"/>
          </a:p>
        </p:txBody>
      </p:sp>
      <p:sp>
        <p:nvSpPr>
          <p:cNvPr id="2058" name="Speech Bubble: Rectangle with Corners Rounded 2057">
            <a:extLst>
              <a:ext uri="{FF2B5EF4-FFF2-40B4-BE49-F238E27FC236}">
                <a16:creationId xmlns:a16="http://schemas.microsoft.com/office/drawing/2014/main" id="{D3EB79D1-3E41-4C1A-AAF7-722840B16E3B}"/>
              </a:ext>
            </a:extLst>
          </p:cNvPr>
          <p:cNvSpPr/>
          <p:nvPr/>
        </p:nvSpPr>
        <p:spPr>
          <a:xfrm>
            <a:off x="564525" y="2394170"/>
            <a:ext cx="2218323" cy="808530"/>
          </a:xfrm>
          <a:prstGeom prst="wedgeRoundRectCallout">
            <a:avLst>
              <a:gd name="adj1" fmla="val 81316"/>
              <a:gd name="adj2" fmla="val -767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Such words are known as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heterological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words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.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8246C3-95F0-46B0-9CD8-96CAD2839DB0}"/>
              </a:ext>
            </a:extLst>
          </p:cNvPr>
          <p:cNvGrpSpPr/>
          <p:nvPr/>
        </p:nvGrpSpPr>
        <p:grpSpPr>
          <a:xfrm rot="917566">
            <a:off x="5932740" y="4440511"/>
            <a:ext cx="3015127" cy="1561449"/>
            <a:chOff x="169191" y="2290257"/>
            <a:chExt cx="2644434" cy="156144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F4E713F-AB08-472C-863D-ABB7BA1F97BC}"/>
                </a:ext>
              </a:extLst>
            </p:cNvPr>
            <p:cNvGrpSpPr/>
            <p:nvPr/>
          </p:nvGrpSpPr>
          <p:grpSpPr>
            <a:xfrm rot="19868">
              <a:off x="169191" y="2393945"/>
              <a:ext cx="2644434" cy="1457761"/>
              <a:chOff x="-160372" y="4354008"/>
              <a:chExt cx="2986832" cy="114284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1A97B2D-0A78-4993-9F1A-E09DA6989465}"/>
                  </a:ext>
                </a:extLst>
              </p:cNvPr>
              <p:cNvGrpSpPr/>
              <p:nvPr/>
            </p:nvGrpSpPr>
            <p:grpSpPr>
              <a:xfrm rot="95824">
                <a:off x="-160372" y="4354008"/>
                <a:ext cx="2986832" cy="1099583"/>
                <a:chOff x="-124811" y="4284953"/>
                <a:chExt cx="3337606" cy="1198244"/>
              </a:xfrm>
            </p:grpSpPr>
            <p:sp>
              <p:nvSpPr>
                <p:cNvPr id="62" name="Rounded Rectangle 11">
                  <a:extLst>
                    <a:ext uri="{FF2B5EF4-FFF2-40B4-BE49-F238E27FC236}">
                      <a16:creationId xmlns:a16="http://schemas.microsoft.com/office/drawing/2014/main" id="{AF9582A2-B06B-432A-AE21-D8B81BD6EA73}"/>
                    </a:ext>
                  </a:extLst>
                </p:cNvPr>
                <p:cNvSpPr/>
                <p:nvPr/>
              </p:nvSpPr>
              <p:spPr>
                <a:xfrm rot="20955517">
                  <a:off x="46718" y="4284953"/>
                  <a:ext cx="3166077" cy="119824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FF66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00" dirty="0">
                      <a:solidFill>
                        <a:srgbClr val="00B050"/>
                      </a:solidFill>
                      <a:latin typeface="+mj-lt"/>
                    </a:rPr>
                    <a:t>Life</a:t>
                  </a: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400" dirty="0">
                      <a:solidFill>
                        <a:srgbClr val="00B050"/>
                      </a:solidFill>
                      <a:latin typeface="+mj-lt"/>
                    </a:rPr>
                    <a:t>Heterological</a:t>
                  </a: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241326-741B-40BD-949E-0B80133ACE0B}"/>
                    </a:ext>
                  </a:extLst>
                </p:cNvPr>
                <p:cNvSpPr txBox="1"/>
                <p:nvPr/>
              </p:nvSpPr>
              <p:spPr>
                <a:xfrm rot="19556281">
                  <a:off x="-124811" y="4462761"/>
                  <a:ext cx="1285431" cy="23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i="1" dirty="0">
                      <a:latin typeface="+mj-lt"/>
                    </a:rPr>
                    <a:t>Key word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057EFE3-ABA8-4DF1-A01B-0BC0257732E0}"/>
                    </a:ext>
                  </a:extLst>
                </p:cNvPr>
                <p:cNvSpPr/>
                <p:nvPr/>
              </p:nvSpPr>
              <p:spPr>
                <a:xfrm rot="20797666">
                  <a:off x="833252" y="4755245"/>
                  <a:ext cx="2329796" cy="6310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+mj-lt"/>
                    </a:rPr>
                    <a:t>Words which do not describe themselves (the opposite of </a:t>
                  </a:r>
                  <a:r>
                    <a:rPr lang="en-GB" sz="1400" i="1" dirty="0">
                      <a:latin typeface="+mj-lt"/>
                    </a:rPr>
                    <a:t>autological</a:t>
                  </a:r>
                  <a:r>
                    <a:rPr lang="en-GB" sz="1400" dirty="0">
                      <a:latin typeface="+mj-lt"/>
                    </a:rPr>
                    <a:t>).</a:t>
                  </a:r>
                </a:p>
              </p:txBody>
            </p:sp>
          </p:grp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3261417-5400-45F8-B5AA-140F2AF85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14910">
                <a:off x="161697" y="4806190"/>
                <a:ext cx="494648" cy="690659"/>
              </a:xfrm>
              <a:prstGeom prst="rect">
                <a:avLst/>
              </a:prstGeom>
            </p:spPr>
          </p:pic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87BAB43-6278-49D3-8049-BAF8F6EA0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71556" y1="28444" x2="38667" y2="44000"/>
                          <a14:foregroundMark x1="68000" y1="56444" x2="38667" y2="18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3022">
              <a:off x="2239692" y="2290257"/>
              <a:ext cx="513436" cy="52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435ADC3-5A22-429F-B52D-BE44038135D0}"/>
              </a:ext>
            </a:extLst>
          </p:cNvPr>
          <p:cNvSpPr/>
          <p:nvPr/>
        </p:nvSpPr>
        <p:spPr>
          <a:xfrm>
            <a:off x="7361829" y="3388000"/>
            <a:ext cx="1696252" cy="671931"/>
          </a:xfrm>
          <a:prstGeom prst="wedgeRoundRectCallout">
            <a:avLst>
              <a:gd name="adj1" fmla="val 2357"/>
              <a:gd name="adj2" fmla="val -2067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Most words are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heterological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0B16AEF-52F2-40A9-A84D-6FE7D44EA44F}"/>
              </a:ext>
            </a:extLst>
          </p:cNvPr>
          <p:cNvSpPr/>
          <p:nvPr/>
        </p:nvSpPr>
        <p:spPr>
          <a:xfrm>
            <a:off x="1090721" y="2375748"/>
            <a:ext cx="1687298" cy="808530"/>
          </a:xfrm>
          <a:prstGeom prst="wedgeRoundRectCallout">
            <a:avLst>
              <a:gd name="adj1" fmla="val 90257"/>
              <a:gd name="adj2" fmla="val -73388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Name some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heterological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 words yourself.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DE38C-3E94-542C-E2C7-202A3403011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  <p:bldP spid="2049" grpId="0" animBg="1"/>
      <p:bldP spid="2053" grpId="0" animBg="1"/>
      <p:bldP spid="47" grpId="0" animBg="1"/>
      <p:bldP spid="2055" grpId="0"/>
      <p:bldP spid="49" grpId="0"/>
      <p:bldP spid="2057" grpId="0" animBg="1"/>
      <p:bldP spid="2059" grpId="0"/>
      <p:bldP spid="2058" grpId="0" animBg="1"/>
      <p:bldP spid="2058" grpId="1" animBg="1"/>
      <p:bldP spid="2" grpId="0" animBg="1"/>
      <p:bldP spid="2" grpId="1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0D0101-7A5C-C6B4-2A61-24B5B2565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42" y="3596181"/>
            <a:ext cx="1991003" cy="261021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5A9CFC8-2925-8992-B402-2993468B7B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pic>
        <p:nvPicPr>
          <p:cNvPr id="47" name="Picture 4" descr="Image result for frodo transparent">
            <a:extLst>
              <a:ext uri="{FF2B5EF4-FFF2-40B4-BE49-F238E27FC236}">
                <a16:creationId xmlns:a16="http://schemas.microsoft.com/office/drawing/2014/main" id="{28B9EECB-6B33-446C-9B0A-1C916168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91643">
            <a:off x="2509366" y="937695"/>
            <a:ext cx="2676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ragorn transparent">
            <a:extLst>
              <a:ext uri="{FF2B5EF4-FFF2-40B4-BE49-F238E27FC236}">
                <a16:creationId xmlns:a16="http://schemas.microsoft.com/office/drawing/2014/main" id="{753AB3B8-8986-4535-A576-DEC1A833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75265">
            <a:off x="6805925" y="124899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35DF8A-8EC7-40E5-8960-C933AC040824}"/>
              </a:ext>
            </a:extLst>
          </p:cNvPr>
          <p:cNvSpPr/>
          <p:nvPr/>
        </p:nvSpPr>
        <p:spPr>
          <a:xfrm>
            <a:off x="232512" y="226313"/>
            <a:ext cx="4572000" cy="942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4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B1165-CBEA-41AC-AF10-54E542A136D7}"/>
              </a:ext>
            </a:extLst>
          </p:cNvPr>
          <p:cNvSpPr/>
          <p:nvPr/>
        </p:nvSpPr>
        <p:spPr>
          <a:xfrm>
            <a:off x="-82587" y="1311418"/>
            <a:ext cx="352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A word or phrase</a:t>
            </a:r>
          </a:p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which contradicts itself.</a:t>
            </a:r>
          </a:p>
          <a:p>
            <a:pPr algn="ctr">
              <a:buFontTx/>
              <a:buNone/>
            </a:pPr>
            <a:endParaRPr lang="en-GB" altLang="en-US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C9EAB1-02CB-4296-BDCB-A1014CC155C5}"/>
              </a:ext>
            </a:extLst>
          </p:cNvPr>
          <p:cNvSpPr/>
          <p:nvPr/>
        </p:nvSpPr>
        <p:spPr>
          <a:xfrm>
            <a:off x="564526" y="314395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AFFB02-64C9-40E1-ACD2-04D46CA5E5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694" y="1204271"/>
            <a:ext cx="4572000" cy="3287601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F7EC40C-AD07-41BC-A342-CEA63C93EA3E}"/>
              </a:ext>
            </a:extLst>
          </p:cNvPr>
          <p:cNvSpPr/>
          <p:nvPr/>
        </p:nvSpPr>
        <p:spPr>
          <a:xfrm>
            <a:off x="2019688" y="5225343"/>
            <a:ext cx="2843364" cy="728955"/>
          </a:xfrm>
          <a:prstGeom prst="wedgeRoundRectCallout">
            <a:avLst>
              <a:gd name="adj1" fmla="val -75322"/>
              <a:gd name="adj2" fmla="val -11311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Explain why the following words are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autological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…</a:t>
            </a:r>
          </a:p>
          <a:p>
            <a:pPr algn="ctr"/>
            <a:endParaRPr lang="en-GB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14E1F85B-2BB1-49FC-802D-37725D3DA8C0}"/>
              </a:ext>
            </a:extLst>
          </p:cNvPr>
          <p:cNvSpPr/>
          <p:nvPr/>
        </p:nvSpPr>
        <p:spPr>
          <a:xfrm>
            <a:off x="3683121" y="456938"/>
            <a:ext cx="4572000" cy="728955"/>
          </a:xfrm>
          <a:prstGeom prst="wedgeRoundRectCallout">
            <a:avLst>
              <a:gd name="adj1" fmla="val 55121"/>
              <a:gd name="adj2" fmla="val -426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Most words have little connection to the things they describe (beyond their etymology).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6C2D2B-B76E-4ED4-902E-FFE7C258ADAE}"/>
              </a:ext>
            </a:extLst>
          </p:cNvPr>
          <p:cNvSpPr/>
          <p:nvPr/>
        </p:nvSpPr>
        <p:spPr>
          <a:xfrm>
            <a:off x="4035682" y="2185240"/>
            <a:ext cx="23936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26323E"/>
                </a:solidFill>
                <a:latin typeface="Harrington" panose="04040505050A02020702" pitchFamily="82" charset="0"/>
              </a:rPr>
              <a:t>Word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B1BA3D6-E559-4998-86D2-A45BD6835A99}"/>
              </a:ext>
            </a:extLst>
          </p:cNvPr>
          <p:cNvSpPr/>
          <p:nvPr/>
        </p:nvSpPr>
        <p:spPr>
          <a:xfrm>
            <a:off x="7140855" y="3088244"/>
            <a:ext cx="1414907" cy="792820"/>
          </a:xfrm>
          <a:prstGeom prst="wedgeRoundRectCallout">
            <a:avLst>
              <a:gd name="adj1" fmla="val 26208"/>
              <a:gd name="adj2" fmla="val -134457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Yup, that’s it, in a ‘word’!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CBF209-487F-41A5-9814-D91E0538FD7A}"/>
              </a:ext>
            </a:extLst>
          </p:cNvPr>
          <p:cNvSpPr/>
          <p:nvPr/>
        </p:nvSpPr>
        <p:spPr>
          <a:xfrm>
            <a:off x="4072561" y="2212924"/>
            <a:ext cx="32672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26323E"/>
                </a:solidFill>
                <a:latin typeface="Harrington" panose="04040505050A02020702" pitchFamily="82" charset="0"/>
              </a:rPr>
              <a:t>English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A6711F83-3AF9-4FDA-B925-81B9DF4408B2}"/>
              </a:ext>
            </a:extLst>
          </p:cNvPr>
          <p:cNvSpPr/>
          <p:nvPr/>
        </p:nvSpPr>
        <p:spPr>
          <a:xfrm>
            <a:off x="7196445" y="3060274"/>
            <a:ext cx="1414907" cy="792820"/>
          </a:xfrm>
          <a:prstGeom prst="wedgeRoundRectCallout">
            <a:avLst>
              <a:gd name="adj1" fmla="val 26208"/>
              <a:gd name="adj2" fmla="val -134457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Well it’s not French is it!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9EA5ED-6C89-49FB-A7DA-77CEAFFDE0B9}"/>
              </a:ext>
            </a:extLst>
          </p:cNvPr>
          <p:cNvSpPr/>
          <p:nvPr/>
        </p:nvSpPr>
        <p:spPr>
          <a:xfrm>
            <a:off x="3837960" y="1647964"/>
            <a:ext cx="4305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solidFill>
                  <a:srgbClr val="26323E"/>
                </a:solidFill>
                <a:latin typeface="Harrington" panose="04040505050A02020702" pitchFamily="82" charset="0"/>
              </a:rPr>
              <a:t>Pentasyllabic</a:t>
            </a:r>
            <a:endParaRPr lang="en-GB" sz="5400" dirty="0">
              <a:solidFill>
                <a:srgbClr val="26323E"/>
              </a:solidFill>
              <a:latin typeface="Harrington" panose="04040505050A02020702" pitchFamily="82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14BF67A2-52F6-4E29-8E29-4C554C18DC50}"/>
              </a:ext>
            </a:extLst>
          </p:cNvPr>
          <p:cNvSpPr/>
          <p:nvPr/>
        </p:nvSpPr>
        <p:spPr>
          <a:xfrm>
            <a:off x="7107877" y="3117359"/>
            <a:ext cx="1900674" cy="954816"/>
          </a:xfrm>
          <a:prstGeom prst="wedgeRoundRectCallout">
            <a:avLst>
              <a:gd name="adj1" fmla="val 9185"/>
              <a:gd name="adj2" fmla="val -122670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It has five syllables. ‘Penta’ means ‘five.’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C44A90-5FFA-437E-BE75-C094DC8BDB05}"/>
              </a:ext>
            </a:extLst>
          </p:cNvPr>
          <p:cNvSpPr/>
          <p:nvPr/>
        </p:nvSpPr>
        <p:spPr>
          <a:xfrm>
            <a:off x="4625597" y="2362957"/>
            <a:ext cx="271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222222"/>
                </a:solidFill>
                <a:latin typeface="Harrington" panose="04040505050A02020702" pitchFamily="82" charset="0"/>
              </a:rPr>
              <a:t>pen-ta-</a:t>
            </a:r>
            <a:r>
              <a:rPr lang="en-GB" sz="2800" dirty="0" err="1">
                <a:solidFill>
                  <a:srgbClr val="222222"/>
                </a:solidFill>
                <a:latin typeface="Harrington" panose="04040505050A02020702" pitchFamily="82" charset="0"/>
              </a:rPr>
              <a:t>si</a:t>
            </a:r>
            <a:r>
              <a:rPr lang="en-GB" sz="2800" dirty="0">
                <a:solidFill>
                  <a:srgbClr val="222222"/>
                </a:solidFill>
                <a:latin typeface="Harrington" panose="04040505050A02020702" pitchFamily="82" charset="0"/>
              </a:rPr>
              <a:t>-lab </a:t>
            </a:r>
            <a:r>
              <a:rPr lang="en-GB" sz="2800" dirty="0" err="1">
                <a:solidFill>
                  <a:srgbClr val="222222"/>
                </a:solidFill>
                <a:latin typeface="Harrington" panose="04040505050A02020702" pitchFamily="82" charset="0"/>
              </a:rPr>
              <a:t>ik</a:t>
            </a:r>
            <a:r>
              <a:rPr lang="en-GB" sz="2800" dirty="0">
                <a:solidFill>
                  <a:srgbClr val="222222"/>
                </a:solidFill>
                <a:latin typeface="Harrington" panose="04040505050A02020702" pitchFamily="82" charset="0"/>
              </a:rPr>
              <a:t> </a:t>
            </a:r>
            <a:endParaRPr lang="en-GB" sz="2800" dirty="0">
              <a:latin typeface="Harrington" panose="04040505050A02020702" pitchFamily="8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E1CD7A-B2E4-4A97-AF6A-1E18DD1598AB}"/>
              </a:ext>
            </a:extLst>
          </p:cNvPr>
          <p:cNvSpPr/>
          <p:nvPr/>
        </p:nvSpPr>
        <p:spPr>
          <a:xfrm>
            <a:off x="4083737" y="2127289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 err="1">
                <a:solidFill>
                  <a:srgbClr val="26323E"/>
                </a:solidFill>
                <a:latin typeface="Harrington" panose="04040505050A02020702" pitchFamily="82" charset="0"/>
              </a:rPr>
              <a:t>Monopic</a:t>
            </a:r>
            <a:r>
              <a:rPr lang="en-GB" sz="7200" dirty="0">
                <a:solidFill>
                  <a:srgbClr val="26323E"/>
                </a:solidFill>
                <a:latin typeface="Harrington" panose="04040505050A02020702" pitchFamily="82" charset="0"/>
              </a:rPr>
              <a:t>.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370EF82A-71A5-43E4-8D79-6479A4B92214}"/>
              </a:ext>
            </a:extLst>
          </p:cNvPr>
          <p:cNvSpPr/>
          <p:nvPr/>
        </p:nvSpPr>
        <p:spPr>
          <a:xfrm>
            <a:off x="7198256" y="3233744"/>
            <a:ext cx="1693358" cy="743304"/>
          </a:xfrm>
          <a:prstGeom prst="wedgeRoundRectCallout">
            <a:avLst>
              <a:gd name="adj1" fmla="val 10832"/>
              <a:gd name="adj2" fmla="val -164953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A sentence with one word.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7A0B5C-4CA1-4022-9D68-B5D4CE2625E5}"/>
              </a:ext>
            </a:extLst>
          </p:cNvPr>
          <p:cNvSpPr/>
          <p:nvPr/>
        </p:nvSpPr>
        <p:spPr>
          <a:xfrm>
            <a:off x="3971006" y="2007998"/>
            <a:ext cx="4071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26323E"/>
                </a:solidFill>
                <a:latin typeface="Harrington" panose="04040505050A02020702" pitchFamily="82" charset="0"/>
              </a:rPr>
              <a:t>Unhyphenated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3B0443-79C1-4766-869D-7BA39249138F}"/>
              </a:ext>
            </a:extLst>
          </p:cNvPr>
          <p:cNvGrpSpPr/>
          <p:nvPr/>
        </p:nvGrpSpPr>
        <p:grpSpPr>
          <a:xfrm>
            <a:off x="7462730" y="3076356"/>
            <a:ext cx="1112989" cy="1028656"/>
            <a:chOff x="5194399" y="4569148"/>
            <a:chExt cx="1112989" cy="1028656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E260395F-4D39-4E25-8299-94315B50B042}"/>
                </a:ext>
              </a:extLst>
            </p:cNvPr>
            <p:cNvSpPr/>
            <p:nvPr/>
          </p:nvSpPr>
          <p:spPr>
            <a:xfrm>
              <a:off x="5210134" y="4673792"/>
              <a:ext cx="1059972" cy="845322"/>
            </a:xfrm>
            <a:prstGeom prst="wedgeEllipseCallout">
              <a:avLst>
                <a:gd name="adj1" fmla="val 21554"/>
                <a:gd name="adj2" fmla="val -14029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5D3AB53A-46CA-4079-A8C4-3C73EF283509}"/>
                </a:ext>
              </a:extLst>
            </p:cNvPr>
            <p:cNvSpPr/>
            <p:nvPr/>
          </p:nvSpPr>
          <p:spPr>
            <a:xfrm>
              <a:off x="5194399" y="4569148"/>
              <a:ext cx="1112989" cy="1028656"/>
            </a:xfrm>
            <a:prstGeom prst="wedgeEllipseCallout">
              <a:avLst>
                <a:gd name="adj1" fmla="val 2628"/>
                <a:gd name="adj2" fmla="val -38269"/>
              </a:avLst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BBCD92E-048B-438C-9F37-39F60B37D75F}"/>
              </a:ext>
            </a:extLst>
          </p:cNvPr>
          <p:cNvSpPr/>
          <p:nvPr/>
        </p:nvSpPr>
        <p:spPr>
          <a:xfrm>
            <a:off x="4109026" y="2167160"/>
            <a:ext cx="2350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26323E"/>
                </a:solidFill>
                <a:latin typeface="Harrington" panose="04040505050A02020702" pitchFamily="82" charset="0"/>
              </a:rPr>
              <a:t>Noun</a:t>
            </a: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6CD82F68-B0BF-4495-8EB0-43A59A64A3DD}"/>
              </a:ext>
            </a:extLst>
          </p:cNvPr>
          <p:cNvSpPr/>
          <p:nvPr/>
        </p:nvSpPr>
        <p:spPr>
          <a:xfrm>
            <a:off x="7021046" y="3206159"/>
            <a:ext cx="1964665" cy="889859"/>
          </a:xfrm>
          <a:prstGeom prst="wedgeRoundRectCallout">
            <a:avLst>
              <a:gd name="adj1" fmla="val 11753"/>
              <a:gd name="adj2" fmla="val -139714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‘Verb’, ‘adjective’, and ‘adverb’ are nouns too!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12712EA-AEB3-4193-97F6-453AC6D2569F}"/>
              </a:ext>
            </a:extLst>
          </p:cNvPr>
          <p:cNvSpPr/>
          <p:nvPr/>
        </p:nvSpPr>
        <p:spPr>
          <a:xfrm>
            <a:off x="1730326" y="3658720"/>
            <a:ext cx="1931572" cy="923330"/>
          </a:xfrm>
          <a:prstGeom prst="wedgeRoundRectCallout">
            <a:avLst>
              <a:gd name="adj1" fmla="val -69629"/>
              <a:gd name="adj2" fmla="val 62804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Is the following word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autological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 or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heterological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89B88C-3E7C-41FC-9C41-50A152709BF4}"/>
              </a:ext>
            </a:extLst>
          </p:cNvPr>
          <p:cNvSpPr/>
          <p:nvPr/>
        </p:nvSpPr>
        <p:spPr>
          <a:xfrm>
            <a:off x="3792499" y="1896456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26323E"/>
                </a:solidFill>
                <a:latin typeface="Harrington" panose="04040505050A02020702" pitchFamily="82" charset="0"/>
              </a:rPr>
              <a:t>Sesquipedalian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2F333F53-2E3C-4241-8355-E99228B63081}"/>
              </a:ext>
            </a:extLst>
          </p:cNvPr>
          <p:cNvSpPr/>
          <p:nvPr/>
        </p:nvSpPr>
        <p:spPr>
          <a:xfrm>
            <a:off x="6928864" y="3135082"/>
            <a:ext cx="2048645" cy="1124996"/>
          </a:xfrm>
          <a:prstGeom prst="wedgeRoundRectCallout">
            <a:avLst>
              <a:gd name="adj1" fmla="val 14500"/>
              <a:gd name="adj2" fmla="val -11595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A word for ‘a long word’ from the Latin for </a:t>
            </a:r>
            <a:r>
              <a:rPr lang="en-GB" i="1" dirty="0">
                <a:latin typeface="+mj-lt"/>
              </a:rPr>
              <a:t>‘a foot and a half long.’</a:t>
            </a:r>
            <a:endParaRPr lang="en-GB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1B787212-A356-4006-BF6E-5194BE0F4D8E}"/>
              </a:ext>
            </a:extLst>
          </p:cNvPr>
          <p:cNvSpPr/>
          <p:nvPr/>
        </p:nvSpPr>
        <p:spPr>
          <a:xfrm>
            <a:off x="564525" y="2394170"/>
            <a:ext cx="2218323" cy="808530"/>
          </a:xfrm>
          <a:prstGeom prst="wedgeRoundRectCallout">
            <a:avLst>
              <a:gd name="adj1" fmla="val 81316"/>
              <a:gd name="adj2" fmla="val -767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This next one will blow your mind…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E40A3B-C210-4A15-8EC3-80CC4A4F945A}"/>
              </a:ext>
            </a:extLst>
          </p:cNvPr>
          <p:cNvSpPr/>
          <p:nvPr/>
        </p:nvSpPr>
        <p:spPr>
          <a:xfrm>
            <a:off x="3837960" y="1833901"/>
            <a:ext cx="42819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dirty="0">
                <a:solidFill>
                  <a:srgbClr val="26323E"/>
                </a:solidFill>
                <a:latin typeface="Harrington" panose="04040505050A02020702" pitchFamily="82" charset="0"/>
              </a:rPr>
              <a:t>Heterological</a:t>
            </a:r>
            <a:endParaRPr lang="en-GB" sz="4800" dirty="0">
              <a:latin typeface="Harrington" panose="04040505050A02020702" pitchFamily="8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50A10-B564-DB56-F17C-62462045FC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4E8ABC-B3A3-2AA6-263A-8022C61E2EF1}"/>
              </a:ext>
            </a:extLst>
          </p:cNvPr>
          <p:cNvGrpSpPr/>
          <p:nvPr/>
        </p:nvGrpSpPr>
        <p:grpSpPr>
          <a:xfrm>
            <a:off x="6203851" y="4501297"/>
            <a:ext cx="2750280" cy="1471314"/>
            <a:chOff x="5987346" y="4193961"/>
            <a:chExt cx="2911634" cy="14385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82D693-9E0B-C5BA-B69B-FE1B7DFD66E7}"/>
                </a:ext>
              </a:extLst>
            </p:cNvPr>
            <p:cNvGrpSpPr/>
            <p:nvPr/>
          </p:nvGrpSpPr>
          <p:grpSpPr>
            <a:xfrm rot="934547">
              <a:off x="5987346" y="4193961"/>
              <a:ext cx="2911634" cy="1438530"/>
              <a:chOff x="-158750" y="4354513"/>
              <a:chExt cx="2991701" cy="115346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09C57B-7E1A-FBAA-64BF-2004BA2C9713}"/>
                  </a:ext>
                </a:extLst>
              </p:cNvPr>
              <p:cNvGrpSpPr/>
              <p:nvPr/>
            </p:nvGrpSpPr>
            <p:grpSpPr>
              <a:xfrm rot="95824">
                <a:off x="-158750" y="4354513"/>
                <a:ext cx="2991701" cy="1099582"/>
                <a:chOff x="-122984" y="4285385"/>
                <a:chExt cx="3343045" cy="1198244"/>
              </a:xfrm>
            </p:grpSpPr>
            <p:sp>
              <p:nvSpPr>
                <p:cNvPr id="21" name="Rounded Rectangle 11">
                  <a:extLst>
                    <a:ext uri="{FF2B5EF4-FFF2-40B4-BE49-F238E27FC236}">
                      <a16:creationId xmlns:a16="http://schemas.microsoft.com/office/drawing/2014/main" id="{14006A6B-F0CD-2A57-5163-6034A7BB3C84}"/>
                    </a:ext>
                  </a:extLst>
                </p:cNvPr>
                <p:cNvSpPr/>
                <p:nvPr/>
              </p:nvSpPr>
              <p:spPr>
                <a:xfrm rot="20955517">
                  <a:off x="53984" y="4285385"/>
                  <a:ext cx="3166077" cy="119824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FF66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00" dirty="0">
                      <a:solidFill>
                        <a:srgbClr val="00B050"/>
                      </a:solidFill>
                      <a:latin typeface="+mj-lt"/>
                    </a:rPr>
                    <a:t>Life</a:t>
                  </a: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400" dirty="0">
                      <a:solidFill>
                        <a:srgbClr val="00B050"/>
                      </a:solidFill>
                      <a:latin typeface="+mj-lt"/>
                    </a:rPr>
                    <a:t>Autological</a:t>
                  </a:r>
                  <a:endParaRPr lang="en-GB" sz="2400" dirty="0">
                    <a:latin typeface="+mj-lt"/>
                  </a:endParaRPr>
                </a:p>
                <a:p>
                  <a:pPr algn="ctr"/>
                  <a:endParaRPr lang="en-GB" sz="1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7763D3F-E6E6-172E-F79A-1EEDE8493302}"/>
                    </a:ext>
                  </a:extLst>
                </p:cNvPr>
                <p:cNvSpPr txBox="1"/>
                <p:nvPr/>
              </p:nvSpPr>
              <p:spPr>
                <a:xfrm rot="19556281">
                  <a:off x="-122984" y="4500581"/>
                  <a:ext cx="1285430" cy="23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i="1" dirty="0">
                      <a:latin typeface="+mj-lt"/>
                    </a:rPr>
                    <a:t>Key word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B5E3991-9A5E-CCA3-5799-DAD62C51B30D}"/>
                    </a:ext>
                  </a:extLst>
                </p:cNvPr>
                <p:cNvSpPr/>
                <p:nvPr/>
              </p:nvSpPr>
              <p:spPr>
                <a:xfrm rot="20797666">
                  <a:off x="754426" y="4847279"/>
                  <a:ext cx="2225339" cy="4732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+mj-lt"/>
                    </a:rPr>
                    <a:t> </a:t>
                  </a:r>
                  <a:r>
                    <a:rPr lang="en-GB" sz="1400" dirty="0">
                      <a:latin typeface="+mj-lt"/>
                    </a:rPr>
                    <a:t>A word which describes itself.</a:t>
                  </a:r>
                  <a:endParaRPr lang="en-GB" sz="1200" dirty="0">
                    <a:latin typeface="+mj-lt"/>
                  </a:endParaRPr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DC90B40-68DB-1E59-34B3-B3B8E3143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14910">
                <a:off x="176203" y="4817320"/>
                <a:ext cx="494648" cy="69065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6E4374-4E0F-3239-9DA9-7942247CE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333" l="10000" r="90000">
                          <a14:foregroundMark x1="32667" y1="38333" x2="48000" y2="39333"/>
                          <a14:foregroundMark x1="48000" y1="43000" x2="45000" y2="62667"/>
                          <a14:foregroundMark x1="41667" y1="73333" x2="45000" y2="34000"/>
                          <a14:foregroundMark x1="36333" y1="89667" x2="40667" y2="9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2106">
              <a:off x="8364660" y="4241568"/>
              <a:ext cx="533557" cy="596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8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2" grpId="1"/>
      <p:bldP spid="3" grpId="0" animBg="1"/>
      <p:bldP spid="3" grpId="1" animBg="1"/>
      <p:bldP spid="42" grpId="0"/>
      <p:bldP spid="42" grpId="1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6" grpId="0"/>
      <p:bldP spid="46" grpId="1"/>
      <p:bldP spid="48" grpId="0"/>
      <p:bldP spid="48" grpId="1"/>
      <p:bldP spid="50" grpId="0" animBg="1"/>
      <p:bldP spid="50" grpId="1" animBg="1"/>
      <p:bldP spid="51" grpId="0"/>
      <p:bldP spid="51" grpId="1"/>
      <p:bldP spid="52" grpId="0"/>
      <p:bldP spid="52" grpId="1"/>
      <p:bldP spid="53" grpId="0" animBg="1"/>
      <p:bldP spid="53" grpId="1" animBg="1"/>
      <p:bldP spid="6" grpId="0" animBg="1"/>
      <p:bldP spid="12" grpId="0"/>
      <p:bldP spid="12" grpId="1"/>
      <p:bldP spid="39" grpId="0" animBg="1"/>
      <p:bldP spid="39" grpId="1" animBg="1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A498B-1578-3007-F15A-A9730FC7D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42" y="3596181"/>
            <a:ext cx="1991003" cy="2610214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AF3AA69-A064-FF52-3B68-1CAC45B519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pic>
        <p:nvPicPr>
          <p:cNvPr id="35" name="Picture 4" descr="Image result for frodo transparent">
            <a:extLst>
              <a:ext uri="{FF2B5EF4-FFF2-40B4-BE49-F238E27FC236}">
                <a16:creationId xmlns:a16="http://schemas.microsoft.com/office/drawing/2014/main" id="{A199E5B3-4A3D-4E80-91D9-76C0A9F1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91643">
            <a:off x="2578044" y="1195754"/>
            <a:ext cx="2676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5635B-17E1-473C-A3FA-BBBB13441F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863" y="1177220"/>
            <a:ext cx="4572000" cy="3287601"/>
          </a:xfrm>
          <a:prstGeom prst="rect">
            <a:avLst/>
          </a:prstGeom>
        </p:spPr>
      </p:pic>
      <p:pic>
        <p:nvPicPr>
          <p:cNvPr id="2050" name="Picture 2" descr="Image result for blow your mind gif">
            <a:extLst>
              <a:ext uri="{FF2B5EF4-FFF2-40B4-BE49-F238E27FC236}">
                <a16:creationId xmlns:a16="http://schemas.microsoft.com/office/drawing/2014/main" id="{61F78C0E-8C11-4C12-AEDD-1B576E2D0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435" y="1610142"/>
            <a:ext cx="4328855" cy="25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D73D65D-5C09-4EB4-975A-8A9B5D2C1BE9}"/>
              </a:ext>
            </a:extLst>
          </p:cNvPr>
          <p:cNvSpPr/>
          <p:nvPr/>
        </p:nvSpPr>
        <p:spPr>
          <a:xfrm>
            <a:off x="3763423" y="486885"/>
            <a:ext cx="4386880" cy="687644"/>
          </a:xfrm>
          <a:prstGeom prst="wedgeRoundRectCallout">
            <a:avLst>
              <a:gd name="adj1" fmla="val 58023"/>
              <a:gd name="adj2" fmla="val -36233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GB" sz="2000" i="1" dirty="0">
                <a:solidFill>
                  <a:schemeClr val="bg1"/>
                </a:solidFill>
                <a:latin typeface="+mj-lt"/>
              </a:rPr>
              <a:t>heterological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 word, like yellow or square, does not describe itself.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577EC4-A081-4597-ADFB-AA04CE221CFF}"/>
              </a:ext>
            </a:extLst>
          </p:cNvPr>
          <p:cNvSpPr/>
          <p:nvPr/>
        </p:nvSpPr>
        <p:spPr>
          <a:xfrm>
            <a:off x="4572000" y="3429000"/>
            <a:ext cx="3219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chemeClr val="bg1"/>
                </a:solidFill>
                <a:latin typeface="Harrington" panose="04040505050A02020702" pitchFamily="82" charset="0"/>
              </a:rPr>
              <a:t>Heterological</a:t>
            </a:r>
            <a:endParaRPr lang="en-GB" sz="36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1B060F-8541-40FD-9F92-B95AA00E3FE1}"/>
              </a:ext>
            </a:extLst>
          </p:cNvPr>
          <p:cNvSpPr/>
          <p:nvPr/>
        </p:nvSpPr>
        <p:spPr>
          <a:xfrm>
            <a:off x="1732601" y="3839373"/>
            <a:ext cx="1889263" cy="822459"/>
          </a:xfrm>
          <a:prstGeom prst="wedgeRoundRectCallout">
            <a:avLst>
              <a:gd name="adj1" fmla="val -72227"/>
              <a:gd name="adj2" fmla="val 60955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So does the word ‘heterological’ describe itself?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2BF1895-477A-4403-9B61-84BC675A1241}"/>
              </a:ext>
            </a:extLst>
          </p:cNvPr>
          <p:cNvSpPr/>
          <p:nvPr/>
        </p:nvSpPr>
        <p:spPr>
          <a:xfrm>
            <a:off x="320637" y="2514778"/>
            <a:ext cx="2574387" cy="914400"/>
          </a:xfrm>
          <a:prstGeom prst="wedgeRoundRectCallout">
            <a:avLst>
              <a:gd name="adj1" fmla="val 75342"/>
              <a:gd name="adj2" fmla="val -64130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If yes, then by definition it’s autological, so then it doesn’t describe itself. </a:t>
            </a:r>
          </a:p>
        </p:txBody>
      </p:sp>
      <p:pic>
        <p:nvPicPr>
          <p:cNvPr id="2056" name="Picture 8" descr="Image result for gandalf transparent lord of the rings">
            <a:extLst>
              <a:ext uri="{FF2B5EF4-FFF2-40B4-BE49-F238E27FC236}">
                <a16:creationId xmlns:a16="http://schemas.microsoft.com/office/drawing/2014/main" id="{99074971-9421-49EE-8FD5-BFC028FB9C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622" y="1561569"/>
            <a:ext cx="5027986" cy="37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AAC9E55-ADC2-428C-A053-DF47DC591317}"/>
              </a:ext>
            </a:extLst>
          </p:cNvPr>
          <p:cNvSpPr/>
          <p:nvPr/>
        </p:nvSpPr>
        <p:spPr>
          <a:xfrm>
            <a:off x="2003366" y="4889509"/>
            <a:ext cx="3269767" cy="1173738"/>
          </a:xfrm>
          <a:prstGeom prst="wedgeRoundRectCallout">
            <a:avLst>
              <a:gd name="adj1" fmla="val -70266"/>
              <a:gd name="adj2" fmla="val -56750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But if no, then ‘heterological’ is </a:t>
            </a:r>
            <a:r>
              <a:rPr lang="en-GB" i="1" dirty="0">
                <a:solidFill>
                  <a:schemeClr val="bg1"/>
                </a:solidFill>
                <a:latin typeface="+mj-lt"/>
              </a:rPr>
              <a:t>heterological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, therefore it actually does describe itself, which means it’s autological!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26D26754-9DDC-48CE-B7CB-FD27D97A47A1}"/>
              </a:ext>
            </a:extLst>
          </p:cNvPr>
          <p:cNvSpPr/>
          <p:nvPr/>
        </p:nvSpPr>
        <p:spPr>
          <a:xfrm>
            <a:off x="6996793" y="2953287"/>
            <a:ext cx="2021909" cy="1357867"/>
          </a:xfrm>
          <a:prstGeom prst="wedgeRoundRectCallout">
            <a:avLst>
              <a:gd name="adj1" fmla="val -75411"/>
              <a:gd name="adj2" fmla="val -160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Is it blowing your mind? Welcome to what is known as the Grelling-Nelson Paradox.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88ECEB-EE8E-4D34-ABEC-77FBD7177FCF}"/>
              </a:ext>
            </a:extLst>
          </p:cNvPr>
          <p:cNvSpPr/>
          <p:nvPr/>
        </p:nvSpPr>
        <p:spPr>
          <a:xfrm>
            <a:off x="232512" y="226313"/>
            <a:ext cx="4572000" cy="942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4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872AE5-955A-4318-A163-4A005006709E}"/>
              </a:ext>
            </a:extLst>
          </p:cNvPr>
          <p:cNvSpPr/>
          <p:nvPr/>
        </p:nvSpPr>
        <p:spPr>
          <a:xfrm>
            <a:off x="-82587" y="1311418"/>
            <a:ext cx="352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A word or phrase</a:t>
            </a:r>
          </a:p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which contradicts itself.</a:t>
            </a:r>
          </a:p>
          <a:p>
            <a:pPr algn="ctr">
              <a:buFontTx/>
              <a:buNone/>
            </a:pPr>
            <a:endParaRPr lang="en-GB" alt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97B7D-06E7-8645-5B05-8F4097B9F2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335977D-9086-36FF-FB3E-AE38BCC7768A}"/>
              </a:ext>
            </a:extLst>
          </p:cNvPr>
          <p:cNvGrpSpPr/>
          <p:nvPr/>
        </p:nvGrpSpPr>
        <p:grpSpPr>
          <a:xfrm rot="917566">
            <a:off x="5981046" y="4419056"/>
            <a:ext cx="3015127" cy="1561449"/>
            <a:chOff x="169191" y="2290257"/>
            <a:chExt cx="2644434" cy="15614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39153A-9F24-5F63-BFC7-8481D30776A3}"/>
                </a:ext>
              </a:extLst>
            </p:cNvPr>
            <p:cNvGrpSpPr/>
            <p:nvPr/>
          </p:nvGrpSpPr>
          <p:grpSpPr>
            <a:xfrm rot="19868">
              <a:off x="169191" y="2393945"/>
              <a:ext cx="2644434" cy="1457761"/>
              <a:chOff x="-160372" y="4354008"/>
              <a:chExt cx="2986832" cy="114284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E3EED7-B76F-3A62-CA92-E115B9BFD2CD}"/>
                  </a:ext>
                </a:extLst>
              </p:cNvPr>
              <p:cNvGrpSpPr/>
              <p:nvPr/>
            </p:nvGrpSpPr>
            <p:grpSpPr>
              <a:xfrm rot="95824">
                <a:off x="-160372" y="4354008"/>
                <a:ext cx="2986832" cy="1099583"/>
                <a:chOff x="-124811" y="4284953"/>
                <a:chExt cx="3337606" cy="1198244"/>
              </a:xfrm>
            </p:grpSpPr>
            <p:sp>
              <p:nvSpPr>
                <p:cNvPr id="15" name="Rounded Rectangle 11">
                  <a:extLst>
                    <a:ext uri="{FF2B5EF4-FFF2-40B4-BE49-F238E27FC236}">
                      <a16:creationId xmlns:a16="http://schemas.microsoft.com/office/drawing/2014/main" id="{DF5D051C-30A5-7260-4CB7-33A462B0CC7C}"/>
                    </a:ext>
                  </a:extLst>
                </p:cNvPr>
                <p:cNvSpPr/>
                <p:nvPr/>
              </p:nvSpPr>
              <p:spPr>
                <a:xfrm rot="20955517">
                  <a:off x="46718" y="4284953"/>
                  <a:ext cx="3166077" cy="119824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FF66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00" dirty="0">
                      <a:solidFill>
                        <a:srgbClr val="00B050"/>
                      </a:solidFill>
                      <a:latin typeface="+mj-lt"/>
                    </a:rPr>
                    <a:t>Life</a:t>
                  </a: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400" dirty="0">
                      <a:solidFill>
                        <a:srgbClr val="00B050"/>
                      </a:solidFill>
                      <a:latin typeface="+mj-lt"/>
                    </a:rPr>
                    <a:t>Heterological</a:t>
                  </a: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29E0B22-9BB6-4BC6-752B-41BD04FBE184}"/>
                    </a:ext>
                  </a:extLst>
                </p:cNvPr>
                <p:cNvSpPr txBox="1"/>
                <p:nvPr/>
              </p:nvSpPr>
              <p:spPr>
                <a:xfrm rot="19556281">
                  <a:off x="-124811" y="4462761"/>
                  <a:ext cx="1285431" cy="23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i="1" dirty="0">
                      <a:latin typeface="+mj-lt"/>
                    </a:rPr>
                    <a:t>Key word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B150A30-264E-2E6C-BB58-F61072F5E031}"/>
                    </a:ext>
                  </a:extLst>
                </p:cNvPr>
                <p:cNvSpPr/>
                <p:nvPr/>
              </p:nvSpPr>
              <p:spPr>
                <a:xfrm rot="20797666">
                  <a:off x="833252" y="4755245"/>
                  <a:ext cx="2329796" cy="6310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+mj-lt"/>
                    </a:rPr>
                    <a:t>Words which do not describe themselves (the opposite of </a:t>
                  </a:r>
                  <a:r>
                    <a:rPr lang="en-GB" sz="1400" i="1" dirty="0">
                      <a:latin typeface="+mj-lt"/>
                    </a:rPr>
                    <a:t>autological</a:t>
                  </a:r>
                  <a:r>
                    <a:rPr lang="en-GB" sz="1400" dirty="0">
                      <a:latin typeface="+mj-lt"/>
                    </a:rPr>
                    <a:t>).</a:t>
                  </a: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C1DD64-ADDB-4140-4E74-C429A339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14910">
                <a:off x="161697" y="4806190"/>
                <a:ext cx="494648" cy="690659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9F5E59-14A6-644C-FD6B-1DF9C9A66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71556" y1="28444" x2="38667" y2="44000"/>
                          <a14:foregroundMark x1="68000" y1="56444" x2="38667" y2="18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3022">
              <a:off x="2239692" y="2290257"/>
              <a:ext cx="513436" cy="52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12BCD792-FC80-412A-B214-0AA9582570BD}"/>
              </a:ext>
            </a:extLst>
          </p:cNvPr>
          <p:cNvGrpSpPr/>
          <p:nvPr/>
        </p:nvGrpSpPr>
        <p:grpSpPr>
          <a:xfrm>
            <a:off x="5956862" y="4527298"/>
            <a:ext cx="3032665" cy="1462728"/>
            <a:chOff x="5884500" y="4606232"/>
            <a:chExt cx="3032665" cy="146272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5EF9F79-5C43-46AC-B376-429E733C9F31}"/>
                </a:ext>
              </a:extLst>
            </p:cNvPr>
            <p:cNvGrpSpPr/>
            <p:nvPr/>
          </p:nvGrpSpPr>
          <p:grpSpPr>
            <a:xfrm rot="937434">
              <a:off x="5884500" y="4606232"/>
              <a:ext cx="3032665" cy="1462728"/>
              <a:chOff x="-160260" y="4350114"/>
              <a:chExt cx="3004205" cy="114673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ACD1365-D734-470B-AD3A-B9E5F0F1CFB0}"/>
                  </a:ext>
                </a:extLst>
              </p:cNvPr>
              <p:cNvGrpSpPr/>
              <p:nvPr/>
            </p:nvGrpSpPr>
            <p:grpSpPr>
              <a:xfrm rot="95824">
                <a:off x="-160260" y="4350114"/>
                <a:ext cx="3004205" cy="1099583"/>
                <a:chOff x="-124811" y="4280444"/>
                <a:chExt cx="3357019" cy="1198244"/>
              </a:xfrm>
            </p:grpSpPr>
            <p:sp>
              <p:nvSpPr>
                <p:cNvPr id="53" name="Rounded Rectangle 11">
                  <a:extLst>
                    <a:ext uri="{FF2B5EF4-FFF2-40B4-BE49-F238E27FC236}">
                      <a16:creationId xmlns:a16="http://schemas.microsoft.com/office/drawing/2014/main" id="{03ED4AC0-C95C-441D-A776-954970105B90}"/>
                    </a:ext>
                  </a:extLst>
                </p:cNvPr>
                <p:cNvSpPr/>
                <p:nvPr/>
              </p:nvSpPr>
              <p:spPr>
                <a:xfrm rot="20955517">
                  <a:off x="66131" y="4280444"/>
                  <a:ext cx="3166077" cy="119824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FF66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1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00" dirty="0">
                      <a:solidFill>
                        <a:srgbClr val="00B050"/>
                      </a:solidFill>
                      <a:latin typeface="+mj-lt"/>
                    </a:rPr>
                    <a:t>Life</a:t>
                  </a: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r>
                    <a:rPr lang="en-GB" sz="2000" dirty="0">
                      <a:solidFill>
                        <a:srgbClr val="00B050"/>
                      </a:solidFill>
                      <a:latin typeface="+mj-lt"/>
                    </a:rPr>
                    <a:t>Grelling-Nelson </a:t>
                  </a:r>
                </a:p>
                <a:p>
                  <a:pPr algn="ctr"/>
                  <a:r>
                    <a:rPr lang="en-GB" sz="2000" dirty="0">
                      <a:solidFill>
                        <a:srgbClr val="00B050"/>
                      </a:solidFill>
                      <a:latin typeface="+mj-lt"/>
                    </a:rPr>
                    <a:t>Paradox</a:t>
                  </a: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sz="2400" dirty="0">
                    <a:solidFill>
                      <a:srgbClr val="00B050"/>
                    </a:solidFill>
                    <a:latin typeface="+mj-lt"/>
                  </a:endParaRPr>
                </a:p>
                <a:p>
                  <a:pPr algn="ctr"/>
                  <a:endParaRPr lang="en-GB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CD00A14-B614-429C-B943-F038CA081572}"/>
                    </a:ext>
                  </a:extLst>
                </p:cNvPr>
                <p:cNvSpPr txBox="1"/>
                <p:nvPr/>
              </p:nvSpPr>
              <p:spPr>
                <a:xfrm rot="19556281">
                  <a:off x="-124811" y="4462761"/>
                  <a:ext cx="1285431" cy="23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i="1" dirty="0">
                      <a:latin typeface="+mj-lt"/>
                    </a:rPr>
                    <a:t>Key word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1880823-6DCB-48B6-AAF6-D7E8D3CBDB5F}"/>
                    </a:ext>
                  </a:extLst>
                </p:cNvPr>
                <p:cNvSpPr/>
                <p:nvPr/>
              </p:nvSpPr>
              <p:spPr>
                <a:xfrm rot="20797666">
                  <a:off x="916617" y="4802725"/>
                  <a:ext cx="1975196" cy="6310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+mj-lt"/>
                    </a:rPr>
                    <a:t>Meaning the answer to the question results in a contradiction.</a:t>
                  </a:r>
                </a:p>
              </p:txBody>
            </p:sp>
          </p:grp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C59FDEA-057F-440C-BE33-5E689A83B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14910">
                <a:off x="161697" y="4806190"/>
                <a:ext cx="494648" cy="690659"/>
              </a:xfrm>
              <a:prstGeom prst="rect">
                <a:avLst/>
              </a:prstGeom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ABD0DB4-EBF5-4C11-8998-36D061F9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333" l="10000" r="90000">
                          <a14:foregroundMark x1="32667" y1="38333" x2="48000" y2="39333"/>
                          <a14:foregroundMark x1="48000" y1="43000" x2="45000" y2="62667"/>
                          <a14:foregroundMark x1="41667" y1="73333" x2="45000" y2="34000"/>
                          <a14:foregroundMark x1="36333" y1="89667" x2="40667" y2="9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2106">
              <a:off x="8374445" y="4678531"/>
              <a:ext cx="503989" cy="61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9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8A74EC-F7A7-4AF8-A38D-A151C8037FBA}"/>
              </a:ext>
            </a:extLst>
          </p:cNvPr>
          <p:cNvGrpSpPr/>
          <p:nvPr/>
        </p:nvGrpSpPr>
        <p:grpSpPr>
          <a:xfrm>
            <a:off x="-9585" y="-32471"/>
            <a:ext cx="9283778" cy="6359633"/>
            <a:chOff x="-49796" y="16049"/>
            <a:chExt cx="9283778" cy="6201371"/>
          </a:xfrm>
        </p:grpSpPr>
        <p:pic>
          <p:nvPicPr>
            <p:cNvPr id="27" name="Picture 8" descr="https://aqu52.files.wordpress.com/2012/06/no-signs.jpg?w=1000&amp;h=">
              <a:extLst>
                <a:ext uri="{FF2B5EF4-FFF2-40B4-BE49-F238E27FC236}">
                  <a16:creationId xmlns:a16="http://schemas.microsoft.com/office/drawing/2014/main" id="{7D31EE0B-5CA8-48D3-827B-11C5F94EB9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08005" y="16049"/>
              <a:ext cx="3418391" cy="237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s://aqu52.files.wordpress.com/2012/06/non-stick.jpg?w=700&amp;h=">
              <a:extLst>
                <a:ext uri="{FF2B5EF4-FFF2-40B4-BE49-F238E27FC236}">
                  <a16:creationId xmlns:a16="http://schemas.microsoft.com/office/drawing/2014/main" id="{3E86D818-78F4-4849-90E1-9B9411BC6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676" y="33634"/>
              <a:ext cx="2948681" cy="239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s://aqu52.files.wordpress.com/2012/06/some-birds-cant-read.jpg?w=700&amp;h=">
              <a:extLst>
                <a:ext uri="{FF2B5EF4-FFF2-40B4-BE49-F238E27FC236}">
                  <a16:creationId xmlns:a16="http://schemas.microsoft.com/office/drawing/2014/main" id="{BA8C2619-EFD5-43C8-8D79-90F6DCCEA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54" y="2442486"/>
              <a:ext cx="2737505" cy="3650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6" descr="https://aqu52.files.wordpress.com/2012/06/ultimate-oxymoron.jpg?w=700&amp;h=">
              <a:extLst>
                <a:ext uri="{FF2B5EF4-FFF2-40B4-BE49-F238E27FC236}">
                  <a16:creationId xmlns:a16="http://schemas.microsoft.com/office/drawing/2014/main" id="{81E560A5-200A-4CEC-ADE6-ED7142630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997" y="16049"/>
              <a:ext cx="2997985" cy="2413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aqu52.files.wordpress.com/2012/06/3863.jpeg?w=370&amp;h=">
              <a:extLst>
                <a:ext uri="{FF2B5EF4-FFF2-40B4-BE49-F238E27FC236}">
                  <a16:creationId xmlns:a16="http://schemas.microsoft.com/office/drawing/2014/main" id="{2BC7FBE0-4FEB-4255-93AD-DF14C908B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49796" y="2426677"/>
              <a:ext cx="2308942" cy="368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101C92B-CF34-46CC-9005-DC509B4FC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6659" y="2409091"/>
              <a:ext cx="1641042" cy="2299440"/>
            </a:xfrm>
            <a:prstGeom prst="rect">
              <a:avLst/>
            </a:prstGeom>
          </p:spPr>
        </p:pic>
        <p:pic>
          <p:nvPicPr>
            <p:cNvPr id="33" name="Picture 10" descr="https://aqu52.files.wordpress.com/2012/06/no-smoking.jpg?w=700&amp;h=">
              <a:extLst>
                <a:ext uri="{FF2B5EF4-FFF2-40B4-BE49-F238E27FC236}">
                  <a16:creationId xmlns:a16="http://schemas.microsoft.com/office/drawing/2014/main" id="{2EA626FF-7C22-4637-A13C-2A8A243A6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659" y="4624756"/>
              <a:ext cx="1614631" cy="1465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aqu52.files.wordpress.com/2012/06/handbook.jpg?w=700&amp;h=">
              <a:extLst>
                <a:ext uri="{FF2B5EF4-FFF2-40B4-BE49-F238E27FC236}">
                  <a16:creationId xmlns:a16="http://schemas.microsoft.com/office/drawing/2014/main" id="{F7349AAE-9E61-4658-A451-0122EAF52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563" b="98125" l="3564" r="97275">
                          <a14:foregroundMark x1="5451" y1="5156" x2="41719" y2="62187"/>
                          <a14:foregroundMark x1="41719" y1="62187" x2="87841" y2="98281"/>
                          <a14:foregroundMark x1="87841" y1="98281" x2="87841" y2="98281"/>
                          <a14:foregroundMark x1="6080" y1="6563" x2="4193" y2="56094"/>
                          <a14:foregroundMark x1="4193" y1="56094" x2="11950" y2="80625"/>
                          <a14:foregroundMark x1="11950" y1="80625" x2="14675" y2="83281"/>
                          <a14:foregroundMark x1="9015" y1="93750" x2="70021" y2="87969"/>
                          <a14:foregroundMark x1="70021" y1="87969" x2="96855" y2="90625"/>
                          <a14:foregroundMark x1="2935" y1="4688" x2="66876" y2="12969"/>
                          <a14:foregroundMark x1="66876" y1="12969" x2="83438" y2="11250"/>
                          <a14:foregroundMark x1="83438" y1="11250" x2="95597" y2="7031"/>
                          <a14:foregroundMark x1="31656" y1="4688" x2="68344" y2="3125"/>
                          <a14:foregroundMark x1="68344" y1="3125" x2="88889" y2="6563"/>
                          <a14:foregroundMark x1="21384" y1="8438" x2="54507" y2="29063"/>
                          <a14:foregroundMark x1="54507" y1="29063" x2="63103" y2="39688"/>
                          <a14:foregroundMark x1="63103" y1="39688" x2="65199" y2="46563"/>
                          <a14:foregroundMark x1="26205" y1="34688" x2="57233" y2="32500"/>
                          <a14:foregroundMark x1="3564" y1="4219" x2="14046" y2="3750"/>
                          <a14:foregroundMark x1="4193" y1="87969" x2="59748" y2="82969"/>
                          <a14:foregroundMark x1="14675" y1="32500" x2="27463" y2="87031"/>
                          <a14:foregroundMark x1="27463" y1="6094" x2="97484" y2="36094"/>
                          <a14:foregroundMark x1="8595" y1="2969" x2="14675" y2="4688"/>
                          <a14:foregroundMark x1="8595" y1="1563" x2="16981" y2="3438"/>
                          <a14:backgroundMark x1="0" y1="1563" x2="8862" y2="13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581" y="2348303"/>
              <a:ext cx="2883701" cy="3869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019A8FF2-A29B-4D87-8B26-A7533C40B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82" y="-320571"/>
            <a:ext cx="8480018" cy="67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contradiction">
            <a:extLst>
              <a:ext uri="{FF2B5EF4-FFF2-40B4-BE49-F238E27FC236}">
                <a16:creationId xmlns:a16="http://schemas.microsoft.com/office/drawing/2014/main" id="{1AFE15DA-8EAD-4BD9-BEE1-C8B05EFC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99500" l="4167" r="93833">
                        <a14:foregroundMark x1="17000" y1="24000" x2="55500" y2="14750"/>
                        <a14:foregroundMark x1="55500" y1="14750" x2="65833" y2="15250"/>
                        <a14:foregroundMark x1="65833" y1="15250" x2="84167" y2="25250"/>
                        <a14:foregroundMark x1="84167" y1="25250" x2="84500" y2="25250"/>
                        <a14:foregroundMark x1="3667" y1="64000" x2="21333" y2="79500"/>
                        <a14:foregroundMark x1="21333" y1="79500" x2="41333" y2="88250"/>
                        <a14:foregroundMark x1="41333" y1="88250" x2="59333" y2="91500"/>
                        <a14:foregroundMark x1="4167" y1="39500" x2="2500" y2="52500"/>
                        <a14:foregroundMark x1="2500" y1="52500" x2="5667" y2="66250"/>
                        <a14:foregroundMark x1="5667" y1="66250" x2="11667" y2="76500"/>
                        <a14:foregroundMark x1="11667" y1="76500" x2="37000" y2="99500"/>
                        <a14:foregroundMark x1="43833" y1="2000" x2="68167" y2="9750"/>
                        <a14:foregroundMark x1="85167" y1="19000" x2="92167" y2="46000"/>
                        <a14:foregroundMark x1="92167" y1="46000" x2="88667" y2="63000"/>
                        <a14:foregroundMark x1="88667" y1="63000" x2="73833" y2="95500"/>
                        <a14:foregroundMark x1="7333" y1="35750" x2="4000" y2="51750"/>
                        <a14:foregroundMark x1="4000" y1="51750" x2="4333" y2="66000"/>
                        <a14:foregroundMark x1="4333" y1="66000" x2="19167" y2="85500"/>
                        <a14:foregroundMark x1="90667" y1="30250" x2="93833" y2="42500"/>
                        <a14:foregroundMark x1="93833" y1="42500" x2="90833" y2="69250"/>
                        <a14:foregroundMark x1="90833" y1="69250" x2="90167" y2="73000"/>
                        <a14:foregroundMark x1="87667" y1="22000" x2="91833" y2="31250"/>
                        <a14:foregroundMark x1="10833" y1="69250" x2="13667" y2="84000"/>
                        <a14:foregroundMark x1="13667" y1="84000" x2="19725" y2="93721"/>
                        <a14:foregroundMark x1="23928" y1="97188" x2="28167" y2="99500"/>
                        <a14:backgroundMark x1="15000" y1="92500" x2="21000" y2="99500"/>
                        <a14:backgroundMark x1="18667" y1="95250" x2="22500" y2="9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457" y="4797451"/>
            <a:ext cx="1766248" cy="14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87AA8911-0115-D623-ABDF-9475396E5F2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0BAC6A-3344-C092-D29D-DD378ADBB84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  <p:pic>
        <p:nvPicPr>
          <p:cNvPr id="4" name="Y2Mate.is - BEST FLOSS SONG EVER!!!!! Floss Song..... Rhythm Take Control Here We Go Flossing-Hype Dance.-bz_FSEXoYOE-360p-1658075672290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F578244A-6F6D-9DCC-0AB5-F655BD1E5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12588" y="3578581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3F2D3-39E0-C29C-3155-E15E14A8FE5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2" y="177823"/>
            <a:ext cx="2453852" cy="2438611"/>
          </a:xfrm>
          <a:prstGeom prst="rect">
            <a:avLst/>
          </a:prstGeom>
        </p:spPr>
      </p:pic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A46D962A-8135-4022-AE32-2F801736630C}"/>
              </a:ext>
            </a:extLst>
          </p:cNvPr>
          <p:cNvSpPr/>
          <p:nvPr/>
        </p:nvSpPr>
        <p:spPr>
          <a:xfrm>
            <a:off x="5717215" y="192403"/>
            <a:ext cx="2578679" cy="436590"/>
          </a:xfrm>
          <a:prstGeom prst="wedgeRoundRectCallout">
            <a:avLst>
              <a:gd name="adj1" fmla="val 58154"/>
              <a:gd name="adj2" fmla="val 2429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Let’s play a game of….</a:t>
            </a:r>
          </a:p>
        </p:txBody>
      </p:sp>
    </p:spTree>
    <p:extLst>
      <p:ext uri="{BB962C8B-B14F-4D97-AF65-F5344CB8AC3E}">
        <p14:creationId xmlns:p14="http://schemas.microsoft.com/office/powerpoint/2010/main" val="2499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6054D-AC61-01DF-0461-FD106036B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30" y="3325415"/>
            <a:ext cx="2235034" cy="2930140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44ADF8F-874C-8A09-D731-4739F75C7A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E6AF300-6A4D-4582-BFC9-51F7982CA91B}"/>
              </a:ext>
            </a:extLst>
          </p:cNvPr>
          <p:cNvSpPr/>
          <p:nvPr/>
        </p:nvSpPr>
        <p:spPr>
          <a:xfrm>
            <a:off x="232512" y="226313"/>
            <a:ext cx="4572000" cy="942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4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854153-BE31-4BEA-8DE5-DEA6716DAEAA}"/>
              </a:ext>
            </a:extLst>
          </p:cNvPr>
          <p:cNvSpPr/>
          <p:nvPr/>
        </p:nvSpPr>
        <p:spPr>
          <a:xfrm>
            <a:off x="-82587" y="1311418"/>
            <a:ext cx="352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A word or phrase</a:t>
            </a:r>
          </a:p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which contradicts itself.</a:t>
            </a:r>
          </a:p>
          <a:p>
            <a:pPr algn="ctr">
              <a:buFontTx/>
              <a:buNone/>
            </a:pPr>
            <a:endParaRPr lang="en-GB" altLang="en-US" dirty="0">
              <a:latin typeface="+mj-lt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45A9BD0-3830-4750-95DC-9102B7EAA7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911" y="1035628"/>
            <a:ext cx="4572000" cy="3287601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EEDECB1F-25C9-4E93-8FFB-FC1A8D88137B}"/>
              </a:ext>
            </a:extLst>
          </p:cNvPr>
          <p:cNvSpPr/>
          <p:nvPr/>
        </p:nvSpPr>
        <p:spPr>
          <a:xfrm>
            <a:off x="3647911" y="456938"/>
            <a:ext cx="4607210" cy="567701"/>
          </a:xfrm>
          <a:prstGeom prst="wedgeRoundRectCallout">
            <a:avLst>
              <a:gd name="adj1" fmla="val 57272"/>
              <a:gd name="adj2" fmla="val -3592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Identify the </a:t>
            </a:r>
            <a:r>
              <a:rPr lang="en-GB" sz="2000" i="1" dirty="0">
                <a:solidFill>
                  <a:srgbClr val="00B050"/>
                </a:solidFill>
                <a:latin typeface="+mj-lt"/>
              </a:rPr>
              <a:t>oxymoron</a:t>
            </a:r>
            <a:r>
              <a:rPr lang="en-GB" sz="2000" dirty="0">
                <a:solidFill>
                  <a:srgbClr val="00B050"/>
                </a:solidFill>
                <a:latin typeface="+mj-lt"/>
              </a:rPr>
              <a:t> word or phrase?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B90EB44-61D0-4EAC-8DB8-A648D4A67B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847" y="1441191"/>
            <a:ext cx="4338833" cy="26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0D0A1EC-BBEA-4B52-A85D-98757F25EB7C}"/>
              </a:ext>
            </a:extLst>
          </p:cNvPr>
          <p:cNvSpPr/>
          <p:nvPr/>
        </p:nvSpPr>
        <p:spPr>
          <a:xfrm>
            <a:off x="2100547" y="4623253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“Restless sleep”</a:t>
            </a:r>
          </a:p>
        </p:txBody>
      </p:sp>
      <p:pic>
        <p:nvPicPr>
          <p:cNvPr id="3076" name="Picture 4" descr="Image result for a little big">
            <a:extLst>
              <a:ext uri="{FF2B5EF4-FFF2-40B4-BE49-F238E27FC236}">
                <a16:creationId xmlns:a16="http://schemas.microsoft.com/office/drawing/2014/main" id="{33EFF6B6-4892-457D-9C50-87FDEA44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496" y="1429589"/>
            <a:ext cx="4338830" cy="25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EAFAB7C-4C62-46D0-83D7-9B89B19E0EAA}"/>
              </a:ext>
            </a:extLst>
          </p:cNvPr>
          <p:cNvSpPr/>
          <p:nvPr/>
        </p:nvSpPr>
        <p:spPr>
          <a:xfrm>
            <a:off x="2100546" y="4623253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“A little big”</a:t>
            </a:r>
          </a:p>
        </p:txBody>
      </p:sp>
      <p:pic>
        <p:nvPicPr>
          <p:cNvPr id="3078" name="Picture 6" descr="Image result for pretty ugly">
            <a:extLst>
              <a:ext uri="{FF2B5EF4-FFF2-40B4-BE49-F238E27FC236}">
                <a16:creationId xmlns:a16="http://schemas.microsoft.com/office/drawing/2014/main" id="{2AE259CB-7C44-45E3-B162-BBD192CF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847" y="1441191"/>
            <a:ext cx="4340124" cy="25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84A209F-A69F-4F38-9443-203A0C3A7EF4}"/>
              </a:ext>
            </a:extLst>
          </p:cNvPr>
          <p:cNvSpPr/>
          <p:nvPr/>
        </p:nvSpPr>
        <p:spPr>
          <a:xfrm>
            <a:off x="2100546" y="4616391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“Pretty ugly”</a:t>
            </a:r>
          </a:p>
        </p:txBody>
      </p:sp>
      <p:pic>
        <p:nvPicPr>
          <p:cNvPr id="3080" name="Picture 8" descr="Related image">
            <a:extLst>
              <a:ext uri="{FF2B5EF4-FFF2-40B4-BE49-F238E27FC236}">
                <a16:creationId xmlns:a16="http://schemas.microsoft.com/office/drawing/2014/main" id="{B9A23F22-16C1-499E-84E7-58CE59B6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010" y="1436387"/>
            <a:ext cx="4320363" cy="26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CA50D92-6F8E-4710-8B79-E851661E53D6}"/>
              </a:ext>
            </a:extLst>
          </p:cNvPr>
          <p:cNvSpPr/>
          <p:nvPr/>
        </p:nvSpPr>
        <p:spPr>
          <a:xfrm>
            <a:off x="2083898" y="4633322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“Living dead”</a:t>
            </a:r>
          </a:p>
        </p:txBody>
      </p:sp>
      <p:pic>
        <p:nvPicPr>
          <p:cNvPr id="3082" name="Picture 10" descr="Image result for still moving">
            <a:extLst>
              <a:ext uri="{FF2B5EF4-FFF2-40B4-BE49-F238E27FC236}">
                <a16:creationId xmlns:a16="http://schemas.microsoft.com/office/drawing/2014/main" id="{899062AC-1228-46DA-935D-5C6673A4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576" y="1420002"/>
            <a:ext cx="4318750" cy="26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4719910-3D27-4819-B0E8-276C1D08D5A7}"/>
              </a:ext>
            </a:extLst>
          </p:cNvPr>
          <p:cNvSpPr/>
          <p:nvPr/>
        </p:nvSpPr>
        <p:spPr>
          <a:xfrm>
            <a:off x="2100545" y="4609529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“Still moving”</a:t>
            </a:r>
          </a:p>
        </p:txBody>
      </p:sp>
      <p:pic>
        <p:nvPicPr>
          <p:cNvPr id="3084" name="Picture 12" descr="Image result for virtual reality">
            <a:extLst>
              <a:ext uri="{FF2B5EF4-FFF2-40B4-BE49-F238E27FC236}">
                <a16:creationId xmlns:a16="http://schemas.microsoft.com/office/drawing/2014/main" id="{38853DA6-3251-4ED2-B751-580034DC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769" y="1437386"/>
            <a:ext cx="4308557" cy="26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ECB7CB6-154D-49B4-9D9C-A342BBDCF6FA}"/>
              </a:ext>
            </a:extLst>
          </p:cNvPr>
          <p:cNvSpPr/>
          <p:nvPr/>
        </p:nvSpPr>
        <p:spPr>
          <a:xfrm>
            <a:off x="2092221" y="4640678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“Virtual reality”</a:t>
            </a:r>
          </a:p>
        </p:txBody>
      </p:sp>
      <p:pic>
        <p:nvPicPr>
          <p:cNvPr id="3086" name="Picture 14" descr="Image result for only choice">
            <a:extLst>
              <a:ext uri="{FF2B5EF4-FFF2-40B4-BE49-F238E27FC236}">
                <a16:creationId xmlns:a16="http://schemas.microsoft.com/office/drawing/2014/main" id="{3254EF53-7F61-4CB8-925F-5C4AD86D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613" y="1450094"/>
            <a:ext cx="4356435" cy="25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9149767-6BDE-4E1F-A7AF-F222F07062CB}"/>
              </a:ext>
            </a:extLst>
          </p:cNvPr>
          <p:cNvSpPr/>
          <p:nvPr/>
        </p:nvSpPr>
        <p:spPr>
          <a:xfrm>
            <a:off x="2100544" y="4630115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“Only choice”</a:t>
            </a:r>
          </a:p>
        </p:txBody>
      </p:sp>
      <p:pic>
        <p:nvPicPr>
          <p:cNvPr id="3088" name="Picture 16" descr="Image result for open secret">
            <a:extLst>
              <a:ext uri="{FF2B5EF4-FFF2-40B4-BE49-F238E27FC236}">
                <a16:creationId xmlns:a16="http://schemas.microsoft.com/office/drawing/2014/main" id="{70943890-A9A6-4B8B-B639-66B29602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082" y="1458065"/>
            <a:ext cx="4314244" cy="25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BECD3F40-31D6-4F6F-88B1-668FFA46686C}"/>
              </a:ext>
            </a:extLst>
          </p:cNvPr>
          <p:cNvSpPr/>
          <p:nvPr/>
        </p:nvSpPr>
        <p:spPr>
          <a:xfrm>
            <a:off x="2075575" y="4615897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“Open secret”</a:t>
            </a:r>
          </a:p>
        </p:txBody>
      </p:sp>
      <p:pic>
        <p:nvPicPr>
          <p:cNvPr id="3090" name="Picture 18" descr="Related image">
            <a:extLst>
              <a:ext uri="{FF2B5EF4-FFF2-40B4-BE49-F238E27FC236}">
                <a16:creationId xmlns:a16="http://schemas.microsoft.com/office/drawing/2014/main" id="{43C3A8D8-2B5F-4857-8F08-C98B0B55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397" y="1429903"/>
            <a:ext cx="4356435" cy="26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7108520-2957-4689-8AD1-2309C75B2FE5}"/>
              </a:ext>
            </a:extLst>
          </p:cNvPr>
          <p:cNvSpPr/>
          <p:nvPr/>
        </p:nvSpPr>
        <p:spPr>
          <a:xfrm>
            <a:off x="2067252" y="4623253"/>
            <a:ext cx="1340823" cy="709404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“A small crowd”</a:t>
            </a:r>
          </a:p>
        </p:txBody>
      </p:sp>
      <p:pic>
        <p:nvPicPr>
          <p:cNvPr id="3092" name="Picture 20" descr="Image result for tragic comedy">
            <a:extLst>
              <a:ext uri="{FF2B5EF4-FFF2-40B4-BE49-F238E27FC236}">
                <a16:creationId xmlns:a16="http://schemas.microsoft.com/office/drawing/2014/main" id="{FE7B0B2C-D2F9-4A22-8871-C1884124A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7922" y="1424735"/>
            <a:ext cx="4386220" cy="26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28F9C21B-DEC7-4D51-8527-D3FAAA99FE7A}"/>
              </a:ext>
            </a:extLst>
          </p:cNvPr>
          <p:cNvSpPr/>
          <p:nvPr/>
        </p:nvSpPr>
        <p:spPr>
          <a:xfrm>
            <a:off x="2092218" y="4640678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“Tragic comedy”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9F12D2-1A0D-4910-9097-0A59B14682DB}"/>
              </a:ext>
            </a:extLst>
          </p:cNvPr>
          <p:cNvGrpSpPr/>
          <p:nvPr/>
        </p:nvGrpSpPr>
        <p:grpSpPr>
          <a:xfrm>
            <a:off x="3716819" y="1423534"/>
            <a:ext cx="4379844" cy="2617581"/>
            <a:chOff x="3842147" y="2653369"/>
            <a:chExt cx="4318750" cy="2710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AADF61-0F06-4E69-8CF8-2EEACD78733E}"/>
                </a:ext>
              </a:extLst>
            </p:cNvPr>
            <p:cNvSpPr/>
            <p:nvPr/>
          </p:nvSpPr>
          <p:spPr>
            <a:xfrm>
              <a:off x="3842147" y="2653369"/>
              <a:ext cx="4318750" cy="2710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96" name="Picture 24" descr="Image result for seriously funny ben stiller">
              <a:extLst>
                <a:ext uri="{FF2B5EF4-FFF2-40B4-BE49-F238E27FC236}">
                  <a16:creationId xmlns:a16="http://schemas.microsoft.com/office/drawing/2014/main" id="{215A87ED-D209-4C67-AB56-2CE333906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896" y="2669596"/>
              <a:ext cx="2194927" cy="261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8D750EA-E064-4708-891E-A830C8A0089E}"/>
              </a:ext>
            </a:extLst>
          </p:cNvPr>
          <p:cNvSpPr/>
          <p:nvPr/>
        </p:nvSpPr>
        <p:spPr>
          <a:xfrm>
            <a:off x="2064913" y="4629621"/>
            <a:ext cx="1340823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“Seriously funny”</a:t>
            </a:r>
          </a:p>
        </p:txBody>
      </p:sp>
      <p:pic>
        <p:nvPicPr>
          <p:cNvPr id="38" name="Picture 6" descr="Image result for festina lente medici">
            <a:extLst>
              <a:ext uri="{FF2B5EF4-FFF2-40B4-BE49-F238E27FC236}">
                <a16:creationId xmlns:a16="http://schemas.microsoft.com/office/drawing/2014/main" id="{6C0EABCE-27C9-467F-8DBA-F1A0B6F7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118" y="1426050"/>
            <a:ext cx="4365562" cy="26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784D8FFD-3CFA-4A3A-8B5C-01B6F5063E8E}"/>
              </a:ext>
            </a:extLst>
          </p:cNvPr>
          <p:cNvSpPr/>
          <p:nvPr/>
        </p:nvSpPr>
        <p:spPr>
          <a:xfrm>
            <a:off x="1988944" y="4643885"/>
            <a:ext cx="1547370" cy="723128"/>
          </a:xfrm>
          <a:prstGeom prst="wedgeRoundRectCallout">
            <a:avLst>
              <a:gd name="adj1" fmla="val -102062"/>
              <a:gd name="adj2" fmla="val -49821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“Make haste slowly”</a:t>
            </a:r>
          </a:p>
        </p:txBody>
      </p:sp>
      <p:pic>
        <p:nvPicPr>
          <p:cNvPr id="3100" name="Picture 28" descr="Image result for deafening silence">
            <a:extLst>
              <a:ext uri="{FF2B5EF4-FFF2-40B4-BE49-F238E27FC236}">
                <a16:creationId xmlns:a16="http://schemas.microsoft.com/office/drawing/2014/main" id="{ED9CA211-FBA9-4122-A23F-E7C38A12B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0486" y="1428058"/>
            <a:ext cx="4444278" cy="26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age result for tumbleweed transparent gif">
            <a:extLst>
              <a:ext uri="{FF2B5EF4-FFF2-40B4-BE49-F238E27FC236}">
                <a16:creationId xmlns:a16="http://schemas.microsoft.com/office/drawing/2014/main" id="{04614BCC-E805-4147-8BEF-D91800BE0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335" y="3296548"/>
            <a:ext cx="3383421" cy="81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4AD771EC-EDCA-44BE-9114-8504929D79B1}"/>
              </a:ext>
            </a:extLst>
          </p:cNvPr>
          <p:cNvSpPr/>
          <p:nvPr/>
        </p:nvSpPr>
        <p:spPr>
          <a:xfrm>
            <a:off x="2064910" y="4629127"/>
            <a:ext cx="1547370" cy="723128"/>
          </a:xfrm>
          <a:prstGeom prst="wedgeRoundRectCallout">
            <a:avLst>
              <a:gd name="adj1" fmla="val -107517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“Deafening silence”</a:t>
            </a:r>
          </a:p>
        </p:txBody>
      </p:sp>
      <p:pic>
        <p:nvPicPr>
          <p:cNvPr id="3104" name="Picture 32" descr="Image result for paid volunteer">
            <a:extLst>
              <a:ext uri="{FF2B5EF4-FFF2-40B4-BE49-F238E27FC236}">
                <a16:creationId xmlns:a16="http://schemas.microsoft.com/office/drawing/2014/main" id="{FAE284FD-FEC9-4901-86E5-28E5F1AC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619" y="1382879"/>
            <a:ext cx="4358584" cy="26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4A50AD71-CE12-48FE-8F6F-3CF67FF030CC}"/>
              </a:ext>
            </a:extLst>
          </p:cNvPr>
          <p:cNvSpPr/>
          <p:nvPr/>
        </p:nvSpPr>
        <p:spPr>
          <a:xfrm>
            <a:off x="2092218" y="4628139"/>
            <a:ext cx="1511092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“Paid volunteer”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C9F445-880B-44F7-9054-88D2CB746E6D}"/>
              </a:ext>
            </a:extLst>
          </p:cNvPr>
          <p:cNvGrpSpPr/>
          <p:nvPr/>
        </p:nvGrpSpPr>
        <p:grpSpPr>
          <a:xfrm>
            <a:off x="3756810" y="1418762"/>
            <a:ext cx="4430715" cy="2611084"/>
            <a:chOff x="3723632" y="1346715"/>
            <a:chExt cx="4430715" cy="27859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FB5C76-2923-4835-8196-28A832FB7974}"/>
                </a:ext>
              </a:extLst>
            </p:cNvPr>
            <p:cNvSpPr/>
            <p:nvPr/>
          </p:nvSpPr>
          <p:spPr>
            <a:xfrm>
              <a:off x="3723632" y="1346715"/>
              <a:ext cx="4430715" cy="27859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06" name="Picture 34" descr="Related image">
              <a:extLst>
                <a:ext uri="{FF2B5EF4-FFF2-40B4-BE49-F238E27FC236}">
                  <a16:creationId xmlns:a16="http://schemas.microsoft.com/office/drawing/2014/main" id="{EBC0A900-38C5-45E8-8F61-5B1984FE4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86547" y="1395286"/>
              <a:ext cx="2955573" cy="2659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A55EFEB4-AAB0-457A-9A60-EF50BF02C558}"/>
              </a:ext>
            </a:extLst>
          </p:cNvPr>
          <p:cNvSpPr/>
          <p:nvPr/>
        </p:nvSpPr>
        <p:spPr>
          <a:xfrm>
            <a:off x="2025006" y="4614863"/>
            <a:ext cx="1475245" cy="723128"/>
          </a:xfrm>
          <a:prstGeom prst="wedgeRoundRectCallout">
            <a:avLst>
              <a:gd name="adj1" fmla="val -109335"/>
              <a:gd name="adj2" fmla="val -43985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“Passive aggressive”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7359E-23BD-6B4E-E33F-82F84D05463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0E8D5C-5199-AAFF-176C-CD0AEB91E637}"/>
              </a:ext>
            </a:extLst>
          </p:cNvPr>
          <p:cNvGrpSpPr/>
          <p:nvPr/>
        </p:nvGrpSpPr>
        <p:grpSpPr>
          <a:xfrm>
            <a:off x="6713182" y="4315467"/>
            <a:ext cx="2443961" cy="2238598"/>
            <a:chOff x="6388047" y="4266412"/>
            <a:chExt cx="2443961" cy="22385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047473-AA38-6907-4B71-3ADFEAEC1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61796">
              <a:off x="7281714" y="4266412"/>
              <a:ext cx="1550294" cy="12796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B95A28-2019-FBC2-0F33-1DD8AAFF8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8047" y="4271915"/>
              <a:ext cx="2244260" cy="2233095"/>
            </a:xfrm>
            <a:prstGeom prst="rect">
              <a:avLst/>
            </a:prstGeom>
          </p:spPr>
        </p:pic>
      </p:grp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600BDE28-2F4F-437B-A1E5-C41301254669}"/>
              </a:ext>
            </a:extLst>
          </p:cNvPr>
          <p:cNvSpPr/>
          <p:nvPr/>
        </p:nvSpPr>
        <p:spPr>
          <a:xfrm>
            <a:off x="5085763" y="5203512"/>
            <a:ext cx="1340823" cy="630303"/>
          </a:xfrm>
          <a:prstGeom prst="wedgeRoundRectCallout">
            <a:avLst>
              <a:gd name="adj1" fmla="val 198597"/>
              <a:gd name="adj2" fmla="val -80304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Say what you see!</a:t>
            </a:r>
          </a:p>
        </p:txBody>
      </p:sp>
    </p:spTree>
    <p:extLst>
      <p:ext uri="{BB962C8B-B14F-4D97-AF65-F5344CB8AC3E}">
        <p14:creationId xmlns:p14="http://schemas.microsoft.com/office/powerpoint/2010/main" val="29071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0" grpId="1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7" grpId="0" animBg="1"/>
      <p:bldP spid="37" grpId="1" animBg="1"/>
      <p:bldP spid="39" grpId="0" animBg="1"/>
      <p:bldP spid="39" grpId="1" animBg="1"/>
      <p:bldP spid="42" grpId="0" animBg="1"/>
      <p:bldP spid="42" grpId="1" animBg="1"/>
      <p:bldP spid="44" grpId="0" animBg="1"/>
      <p:bldP spid="44" grpId="1" animBg="1"/>
      <p:bldP spid="48" grpId="0" animBg="1"/>
      <p:bldP spid="65" grpId="0" animBg="1"/>
      <p:bldP spid="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B92B964-7A93-13E4-E41A-D5F56F620B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E6AF300-6A4D-4582-BFC9-51F7982CA91B}"/>
              </a:ext>
            </a:extLst>
          </p:cNvPr>
          <p:cNvSpPr/>
          <p:nvPr/>
        </p:nvSpPr>
        <p:spPr>
          <a:xfrm>
            <a:off x="232512" y="226313"/>
            <a:ext cx="4572000" cy="942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4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854153-BE31-4BEA-8DE5-DEA6716DAEAA}"/>
              </a:ext>
            </a:extLst>
          </p:cNvPr>
          <p:cNvSpPr/>
          <p:nvPr/>
        </p:nvSpPr>
        <p:spPr>
          <a:xfrm>
            <a:off x="-82587" y="1311418"/>
            <a:ext cx="352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A word or phrase</a:t>
            </a:r>
          </a:p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which contradicts itself.</a:t>
            </a:r>
          </a:p>
          <a:p>
            <a:pPr algn="ctr">
              <a:buFontTx/>
              <a:buNone/>
            </a:pPr>
            <a:endParaRPr lang="en-GB" altLang="en-US" dirty="0">
              <a:latin typeface="+mj-lt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45A9BD0-3830-4750-95DC-9102B7EAA7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849" y="1191111"/>
            <a:ext cx="4572000" cy="3287601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EEDECB1F-25C9-4E93-8FFB-FC1A8D88137B}"/>
              </a:ext>
            </a:extLst>
          </p:cNvPr>
          <p:cNvSpPr/>
          <p:nvPr/>
        </p:nvSpPr>
        <p:spPr>
          <a:xfrm>
            <a:off x="3517777" y="456938"/>
            <a:ext cx="4543012" cy="728955"/>
          </a:xfrm>
          <a:prstGeom prst="wedgeRoundRectCallout">
            <a:avLst>
              <a:gd name="adj1" fmla="val 60561"/>
              <a:gd name="adj2" fmla="val -33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+mj-lt"/>
              </a:rPr>
              <a:t>Writers often use </a:t>
            </a:r>
            <a:r>
              <a:rPr lang="en-GB" altLang="en-US" i="1" dirty="0">
                <a:solidFill>
                  <a:schemeClr val="tx1"/>
                </a:solidFill>
                <a:latin typeface="+mj-lt"/>
              </a:rPr>
              <a:t>oxymoron </a:t>
            </a:r>
            <a:r>
              <a:rPr lang="en-GB" altLang="en-US" dirty="0">
                <a:solidFill>
                  <a:schemeClr val="tx1"/>
                </a:solidFill>
                <a:latin typeface="+mj-lt"/>
              </a:rPr>
              <a:t>by combining two things that are opposites, for dramatic effect.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C56810F-A21F-4D53-8814-56C1A263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463" y="1773083"/>
            <a:ext cx="41887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brawling love! O loving hate!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anything of nothing first create!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heavy lightness, serious vanity!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Misshapen chaos of well-seeming forms!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Feather of lead, bright smoke, cold fire, sick health!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Still-waking sleep, that is not what it is!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This love feel I, that feel no love in this.</a:t>
            </a:r>
            <a:r>
              <a:rPr kumimoji="0" lang="en-US" altLang="en-US" sz="800" b="0" i="0" u="none" strike="noStrike" cap="none" normalizeH="0" baseline="30000" dirty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hlinkClick r:id="rId5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FABD1-0B00-4E31-9AE5-A395C0F91F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291" y="3787914"/>
            <a:ext cx="2598911" cy="2497561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6740CC3-D825-48C1-B67E-44167731809F}"/>
              </a:ext>
            </a:extLst>
          </p:cNvPr>
          <p:cNvSpPr/>
          <p:nvPr/>
        </p:nvSpPr>
        <p:spPr>
          <a:xfrm>
            <a:off x="2523136" y="5103418"/>
            <a:ext cx="4694606" cy="837881"/>
          </a:xfrm>
          <a:prstGeom prst="wedgeRoundRectCallout">
            <a:avLst>
              <a:gd name="adj1" fmla="val -72410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+mj-lt"/>
              </a:rPr>
              <a:t>In Shakespeare's Romeo and Juliet, Romeo uses a string of </a:t>
            </a:r>
            <a:r>
              <a:rPr lang="en-US" altLang="en-US" i="1" dirty="0">
                <a:solidFill>
                  <a:srgbClr val="222222"/>
                </a:solidFill>
                <a:latin typeface="+mj-lt"/>
              </a:rPr>
              <a:t>oxymorons</a:t>
            </a:r>
            <a:r>
              <a:rPr lang="en-US" altLang="en-US" dirty="0">
                <a:solidFill>
                  <a:srgbClr val="222222"/>
                </a:solidFill>
                <a:latin typeface="+mj-lt"/>
              </a:rPr>
              <a:t> to express his feelings about the fine line between love and hate. </a:t>
            </a:r>
            <a:endParaRPr lang="en-US" altLang="en-US" sz="14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90A93-B74E-4E29-B262-46F1B25D3592}"/>
              </a:ext>
            </a:extLst>
          </p:cNvPr>
          <p:cNvCxnSpPr>
            <a:cxnSpLocks/>
          </p:cNvCxnSpPr>
          <p:nvPr/>
        </p:nvCxnSpPr>
        <p:spPr>
          <a:xfrm>
            <a:off x="4033616" y="2110154"/>
            <a:ext cx="12980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E2A96B-A4B0-4C3D-9BB5-F5D16E2B404A}"/>
              </a:ext>
            </a:extLst>
          </p:cNvPr>
          <p:cNvCxnSpPr>
            <a:cxnSpLocks/>
          </p:cNvCxnSpPr>
          <p:nvPr/>
        </p:nvCxnSpPr>
        <p:spPr>
          <a:xfrm>
            <a:off x="5607971" y="2110154"/>
            <a:ext cx="10038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2949B1-79C2-4B35-A768-756EBF7F0916}"/>
              </a:ext>
            </a:extLst>
          </p:cNvPr>
          <p:cNvCxnSpPr>
            <a:cxnSpLocks/>
          </p:cNvCxnSpPr>
          <p:nvPr/>
        </p:nvCxnSpPr>
        <p:spPr>
          <a:xfrm>
            <a:off x="4061752" y="2375095"/>
            <a:ext cx="18130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08E3AC-BBCB-422E-BF13-F0B5C048C82F}"/>
              </a:ext>
            </a:extLst>
          </p:cNvPr>
          <p:cNvCxnSpPr>
            <a:cxnSpLocks/>
          </p:cNvCxnSpPr>
          <p:nvPr/>
        </p:nvCxnSpPr>
        <p:spPr>
          <a:xfrm>
            <a:off x="4061752" y="2642382"/>
            <a:ext cx="13939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B7CD75-9207-4223-A93D-B4A730666761}"/>
              </a:ext>
            </a:extLst>
          </p:cNvPr>
          <p:cNvCxnSpPr>
            <a:cxnSpLocks/>
          </p:cNvCxnSpPr>
          <p:nvPr/>
        </p:nvCxnSpPr>
        <p:spPr>
          <a:xfrm>
            <a:off x="5560322" y="2642382"/>
            <a:ext cx="12980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ED6102-5799-4112-BE3F-4BDA692BA34E}"/>
              </a:ext>
            </a:extLst>
          </p:cNvPr>
          <p:cNvCxnSpPr>
            <a:cxnSpLocks/>
          </p:cNvCxnSpPr>
          <p:nvPr/>
        </p:nvCxnSpPr>
        <p:spPr>
          <a:xfrm>
            <a:off x="3894844" y="2927245"/>
            <a:ext cx="36255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E521D8-E728-4A7D-B4CE-75DB0A59547C}"/>
              </a:ext>
            </a:extLst>
          </p:cNvPr>
          <p:cNvCxnSpPr>
            <a:cxnSpLocks/>
          </p:cNvCxnSpPr>
          <p:nvPr/>
        </p:nvCxnSpPr>
        <p:spPr>
          <a:xfrm>
            <a:off x="3894844" y="3191021"/>
            <a:ext cx="12980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A39A1A-C1C7-40BB-B06E-C43A2A74E729}"/>
              </a:ext>
            </a:extLst>
          </p:cNvPr>
          <p:cNvCxnSpPr>
            <a:cxnSpLocks/>
          </p:cNvCxnSpPr>
          <p:nvPr/>
        </p:nvCxnSpPr>
        <p:spPr>
          <a:xfrm>
            <a:off x="5389231" y="3191021"/>
            <a:ext cx="10529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3D5C2D-27C0-42B8-ABC1-CD5D65EE7ED5}"/>
              </a:ext>
            </a:extLst>
          </p:cNvPr>
          <p:cNvCxnSpPr>
            <a:cxnSpLocks/>
          </p:cNvCxnSpPr>
          <p:nvPr/>
        </p:nvCxnSpPr>
        <p:spPr>
          <a:xfrm>
            <a:off x="6611815" y="3191021"/>
            <a:ext cx="74247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5033EC-2EAF-4AB7-AC54-E24181C4D57A}"/>
              </a:ext>
            </a:extLst>
          </p:cNvPr>
          <p:cNvCxnSpPr>
            <a:cxnSpLocks/>
          </p:cNvCxnSpPr>
          <p:nvPr/>
        </p:nvCxnSpPr>
        <p:spPr>
          <a:xfrm>
            <a:off x="3862457" y="3468859"/>
            <a:ext cx="6814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FBB05E8-FD86-4A06-AC08-B797856D275D}"/>
              </a:ext>
            </a:extLst>
          </p:cNvPr>
          <p:cNvCxnSpPr>
            <a:cxnSpLocks/>
          </p:cNvCxnSpPr>
          <p:nvPr/>
        </p:nvCxnSpPr>
        <p:spPr>
          <a:xfrm>
            <a:off x="7520418" y="3191021"/>
            <a:ext cx="4206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D98DF5-5536-4AD4-9273-343A24D2C248}"/>
              </a:ext>
            </a:extLst>
          </p:cNvPr>
          <p:cNvCxnSpPr>
            <a:cxnSpLocks/>
          </p:cNvCxnSpPr>
          <p:nvPr/>
        </p:nvCxnSpPr>
        <p:spPr>
          <a:xfrm>
            <a:off x="3862457" y="3727757"/>
            <a:ext cx="159328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92E180-F06B-4BE6-AAB0-23988F1BC9A6}"/>
              </a:ext>
            </a:extLst>
          </p:cNvPr>
          <p:cNvCxnSpPr>
            <a:cxnSpLocks/>
          </p:cNvCxnSpPr>
          <p:nvPr/>
        </p:nvCxnSpPr>
        <p:spPr>
          <a:xfrm>
            <a:off x="6109893" y="3727757"/>
            <a:ext cx="12980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71C766-641B-4319-9B85-F17D4F85C2D5}"/>
              </a:ext>
            </a:extLst>
          </p:cNvPr>
          <p:cNvCxnSpPr>
            <a:cxnSpLocks/>
          </p:cNvCxnSpPr>
          <p:nvPr/>
        </p:nvCxnSpPr>
        <p:spPr>
          <a:xfrm flipV="1">
            <a:off x="4353544" y="4023361"/>
            <a:ext cx="2405368" cy="54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2545910-33F6-4544-A3F5-B47D8AB90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742" y="3699771"/>
            <a:ext cx="1886213" cy="2448267"/>
          </a:xfrm>
          <a:prstGeom prst="rect">
            <a:avLst/>
          </a:prstGeom>
        </p:spPr>
      </p:pic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584CAAB3-6B5E-4C4D-9D46-C6485BCA659C}"/>
              </a:ext>
            </a:extLst>
          </p:cNvPr>
          <p:cNvSpPr/>
          <p:nvPr/>
        </p:nvSpPr>
        <p:spPr>
          <a:xfrm>
            <a:off x="4746796" y="4528269"/>
            <a:ext cx="2882525" cy="368411"/>
          </a:xfrm>
          <a:prstGeom prst="wedgeRoundRectCallout">
            <a:avLst>
              <a:gd name="adj1" fmla="val 87816"/>
              <a:gd name="adj2" fmla="val -7846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How many can you see?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C2AABA-BD6E-49EC-B7CD-7AA3C3A8C55B}"/>
              </a:ext>
            </a:extLst>
          </p:cNvPr>
          <p:cNvSpPr txBox="1"/>
          <p:nvPr/>
        </p:nvSpPr>
        <p:spPr>
          <a:xfrm>
            <a:off x="7079322" y="1645187"/>
            <a:ext cx="102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</a:rPr>
              <a:t>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CDBB3-85B7-EFF5-510E-72AE7B4328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54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96D9444-F8A2-47BC-E06D-AFB0B98C5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98787-7456-4598-9C80-7B45BC96E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274" y="4428982"/>
            <a:ext cx="1981477" cy="178142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E6AF300-6A4D-4582-BFC9-51F7982CA91B}"/>
              </a:ext>
            </a:extLst>
          </p:cNvPr>
          <p:cNvSpPr/>
          <p:nvPr/>
        </p:nvSpPr>
        <p:spPr>
          <a:xfrm>
            <a:off x="232512" y="226313"/>
            <a:ext cx="4572000" cy="942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4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854153-BE31-4BEA-8DE5-DEA6716DAEAA}"/>
              </a:ext>
            </a:extLst>
          </p:cNvPr>
          <p:cNvSpPr/>
          <p:nvPr/>
        </p:nvSpPr>
        <p:spPr>
          <a:xfrm>
            <a:off x="-82587" y="1311418"/>
            <a:ext cx="352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A word or phrase</a:t>
            </a:r>
          </a:p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which contradicts itself.</a:t>
            </a:r>
          </a:p>
          <a:p>
            <a:pPr algn="ctr">
              <a:buFontTx/>
              <a:buNone/>
            </a:pPr>
            <a:endParaRPr lang="en-GB" altLang="en-US" dirty="0">
              <a:latin typeface="+mj-lt"/>
            </a:endParaRP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EEDECB1F-25C9-4E93-8FFB-FC1A8D88137B}"/>
              </a:ext>
            </a:extLst>
          </p:cNvPr>
          <p:cNvSpPr/>
          <p:nvPr/>
        </p:nvSpPr>
        <p:spPr>
          <a:xfrm>
            <a:off x="3987532" y="290432"/>
            <a:ext cx="4164022" cy="541868"/>
          </a:xfrm>
          <a:prstGeom prst="wedgeRoundRectCallout">
            <a:avLst>
              <a:gd name="adj1" fmla="val 58436"/>
              <a:gd name="adj2" fmla="val -94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Shakespeare used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oxymorons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elsewhere…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07CA85-09B2-43B5-9A7E-C92F7051D4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0" b="99400" l="1129" r="90000">
                        <a14:foregroundMark x1="34355" y1="14200" x2="45806" y2="7200"/>
                        <a14:foregroundMark x1="45806" y1="7200" x2="47742" y2="9000"/>
                        <a14:foregroundMark x1="35000" y1="3200" x2="48548" y2="3600"/>
                        <a14:foregroundMark x1="1290" y1="90800" x2="44032" y2="95600"/>
                        <a14:foregroundMark x1="67581" y1="85000" x2="71935" y2="96800"/>
                        <a14:foregroundMark x1="71935" y1="96800" x2="75000" y2="99400"/>
                        <a14:foregroundMark x1="73548" y1="93800" x2="79355" y2="95600"/>
                        <a14:foregroundMark x1="26613" y1="67800" x2="41935" y2="83600"/>
                        <a14:foregroundMark x1="48065" y1="59400" x2="50645" y2="86600"/>
                        <a14:foregroundMark x1="968" y1="84800" x2="20968" y2="76000"/>
                        <a14:backgroundMark x1="10000" y1="16200" x2="12097" y2="61600"/>
                        <a14:backgroundMark x1="12097" y1="61600" x2="10000" y2="68200"/>
                        <a14:backgroundMark x1="69032" y1="27400" x2="89355" y2="59800"/>
                        <a14:backgroundMark x1="69194" y1="57400" x2="77419" y2="70800"/>
                        <a14:backgroundMark x1="77419" y1="70800" x2="84677" y2="75600"/>
                        <a14:backgroundMark x1="55645" y1="76000" x2="61129" y2="98800"/>
                        <a14:backgroundMark x1="81129" y1="99800" x2="82581" y2="9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6" y="3495352"/>
            <a:ext cx="3469293" cy="2797817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D636C7A-AA17-45EE-BF6E-0410075E458B}"/>
              </a:ext>
            </a:extLst>
          </p:cNvPr>
          <p:cNvSpPr/>
          <p:nvPr/>
        </p:nvSpPr>
        <p:spPr>
          <a:xfrm>
            <a:off x="2315102" y="2476513"/>
            <a:ext cx="1823674" cy="827978"/>
          </a:xfrm>
          <a:prstGeom prst="wedgeRoundRectCallout">
            <a:avLst>
              <a:gd name="adj1" fmla="val -73996"/>
              <a:gd name="adj2" fmla="val 1496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“I must be cruel only to be kind” 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Hamlet. </a:t>
            </a:r>
            <a:r>
              <a:rPr lang="en-US" altLang="en-US" sz="14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Hamlet</a:t>
            </a:r>
            <a:endParaRPr lang="en-GB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1343F-B643-4E20-99F9-3DDCFC2881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171" y="2872449"/>
            <a:ext cx="3502219" cy="330224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BCDFE11-68D3-429A-8623-517407BBF272}"/>
              </a:ext>
            </a:extLst>
          </p:cNvPr>
          <p:cNvSpPr/>
          <p:nvPr/>
        </p:nvSpPr>
        <p:spPr>
          <a:xfrm>
            <a:off x="5491741" y="3832498"/>
            <a:ext cx="1823674" cy="541868"/>
          </a:xfrm>
          <a:prstGeom prst="wedgeRoundRectCallout">
            <a:avLst>
              <a:gd name="adj1" fmla="val 77205"/>
              <a:gd name="adj2" fmla="val 16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“G</a:t>
            </a:r>
            <a:r>
              <a:rPr lang="en-US" altLang="en-US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ood mischief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Caliban. </a:t>
            </a:r>
            <a:r>
              <a:rPr lang="en-US" altLang="en-US" sz="14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Tempest</a:t>
            </a:r>
            <a:endParaRPr lang="en-GB" sz="14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A61B8-D715-4337-963C-7C959A1B4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178" y="3124016"/>
            <a:ext cx="4150190" cy="3110235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B169152-DE79-4D74-81A8-EE523A19023B}"/>
              </a:ext>
            </a:extLst>
          </p:cNvPr>
          <p:cNvSpPr/>
          <p:nvPr/>
        </p:nvSpPr>
        <p:spPr>
          <a:xfrm>
            <a:off x="4371992" y="3009875"/>
            <a:ext cx="2380499" cy="541868"/>
          </a:xfrm>
          <a:prstGeom prst="wedgeRoundRectCallout">
            <a:avLst>
              <a:gd name="adj1" fmla="val -84539"/>
              <a:gd name="adj2" fmla="val 28103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“Fearful bravery” 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Mark Anthony. </a:t>
            </a:r>
            <a:r>
              <a:rPr lang="en-US" altLang="en-US" sz="14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Julius Caesar</a:t>
            </a:r>
            <a:endParaRPr lang="en-GB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389F683-92C3-4491-A22A-709294D11128}"/>
              </a:ext>
            </a:extLst>
          </p:cNvPr>
          <p:cNvSpPr/>
          <p:nvPr/>
        </p:nvSpPr>
        <p:spPr>
          <a:xfrm>
            <a:off x="7315415" y="1006204"/>
            <a:ext cx="1582399" cy="657499"/>
          </a:xfrm>
          <a:prstGeom prst="wedgeRoundRectCallout">
            <a:avLst>
              <a:gd name="adj1" fmla="val 26693"/>
              <a:gd name="adj2" fmla="val -1184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And other writers too…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7B7F8AD-27C9-4D7B-A95F-450AB60179BA}"/>
              </a:ext>
            </a:extLst>
          </p:cNvPr>
          <p:cNvSpPr/>
          <p:nvPr/>
        </p:nvSpPr>
        <p:spPr>
          <a:xfrm>
            <a:off x="3441370" y="5240522"/>
            <a:ext cx="1219921" cy="827978"/>
          </a:xfrm>
          <a:prstGeom prst="wedgeRoundRectCallout">
            <a:avLst>
              <a:gd name="adj1" fmla="val 95636"/>
              <a:gd name="adj2" fmla="val -122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US" altLang="en-US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Beggarly riches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John Donne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9B6774-A4F2-4FAF-B37F-E11830018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180" y="1732798"/>
            <a:ext cx="1381318" cy="185763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E5D4A79-D843-4F9E-A7EA-BCC31603D5BD}"/>
              </a:ext>
            </a:extLst>
          </p:cNvPr>
          <p:cNvSpPr/>
          <p:nvPr/>
        </p:nvSpPr>
        <p:spPr>
          <a:xfrm>
            <a:off x="5490013" y="1934638"/>
            <a:ext cx="2032951" cy="892725"/>
          </a:xfrm>
          <a:prstGeom prst="wedgeRoundRectCallout">
            <a:avLst>
              <a:gd name="adj1" fmla="val 109751"/>
              <a:gd name="adj2" fmla="val 674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“When they are silent they cry out”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Cicero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202" name="Picture 10" descr="Image result for tennyson poet transparent">
            <a:extLst>
              <a:ext uri="{FF2B5EF4-FFF2-40B4-BE49-F238E27FC236}">
                <a16:creationId xmlns:a16="http://schemas.microsoft.com/office/drawing/2014/main" id="{41339950-7681-4F0C-9D07-0E74B442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586" y="4360250"/>
            <a:ext cx="1487525" cy="18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4035546C-A164-4C16-AFA1-68C642EFFFF4}"/>
              </a:ext>
            </a:extLst>
          </p:cNvPr>
          <p:cNvSpPr/>
          <p:nvPr/>
        </p:nvSpPr>
        <p:spPr>
          <a:xfrm>
            <a:off x="1606869" y="5358061"/>
            <a:ext cx="1534635" cy="679113"/>
          </a:xfrm>
          <a:prstGeom prst="wedgeRoundRectCallout">
            <a:avLst>
              <a:gd name="adj1" fmla="val -84261"/>
              <a:gd name="adj2" fmla="val -591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US" altLang="en-US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Falsely true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Tennyson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4DE0F2-EF23-4EC5-BD8D-FC5FD52195D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62775" y="-3640"/>
            <a:ext cx="1759710" cy="1748131"/>
          </a:xfrm>
          <a:prstGeom prst="rect">
            <a:avLst/>
          </a:prstGeom>
        </p:spPr>
      </p:pic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D9986712-895D-40B5-8998-34A208A0D805}"/>
              </a:ext>
            </a:extLst>
          </p:cNvPr>
          <p:cNvSpPr/>
          <p:nvPr/>
        </p:nvSpPr>
        <p:spPr>
          <a:xfrm>
            <a:off x="2532539" y="142885"/>
            <a:ext cx="1139646" cy="728481"/>
          </a:xfrm>
          <a:prstGeom prst="wedgeRoundRectCallout">
            <a:avLst>
              <a:gd name="adj1" fmla="val -94865"/>
              <a:gd name="adj2" fmla="val 114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“Proud humility”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Spenser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1A433-EE6B-4760-6836-E5936C7BA0A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FEDD7C-D3CB-C97B-6499-7478535A28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9117" y="784933"/>
            <a:ext cx="1646071" cy="165129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E24EFE1-EA38-484D-B739-AE2B67F1051D}"/>
              </a:ext>
            </a:extLst>
          </p:cNvPr>
          <p:cNvSpPr/>
          <p:nvPr/>
        </p:nvSpPr>
        <p:spPr>
          <a:xfrm>
            <a:off x="120306" y="2660435"/>
            <a:ext cx="2132352" cy="834917"/>
          </a:xfrm>
          <a:prstGeom prst="wedgeRoundRectCallout">
            <a:avLst>
              <a:gd name="adj1" fmla="val -40834"/>
              <a:gd name="adj2" fmla="val -1017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GB" altLang="en-US" dirty="0">
                <a:solidFill>
                  <a:schemeClr val="tx1"/>
                </a:solidFill>
                <a:latin typeface="+mj-lt"/>
              </a:rPr>
              <a:t>D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elicious poison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Jane Eyre, describing love.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Charlotte Bronte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011EDB-C337-7C91-F212-56B12E32D02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896" y="955746"/>
            <a:ext cx="2361866" cy="1507612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7395003-F45F-4501-B1D4-05A974CD7DA9}"/>
              </a:ext>
            </a:extLst>
          </p:cNvPr>
          <p:cNvSpPr/>
          <p:nvPr/>
        </p:nvSpPr>
        <p:spPr>
          <a:xfrm>
            <a:off x="4140411" y="1265219"/>
            <a:ext cx="1929132" cy="527014"/>
          </a:xfrm>
          <a:prstGeom prst="wedgeRoundRectCallout">
            <a:avLst>
              <a:gd name="adj1" fmla="val -96170"/>
              <a:gd name="adj2" fmla="val 904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 “Angry pleasure”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Jane Austen</a:t>
            </a:r>
          </a:p>
        </p:txBody>
      </p:sp>
    </p:spTree>
    <p:extLst>
      <p:ext uri="{BB962C8B-B14F-4D97-AF65-F5344CB8AC3E}">
        <p14:creationId xmlns:p14="http://schemas.microsoft.com/office/powerpoint/2010/main" val="33323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10" grpId="0" animBg="1"/>
      <p:bldP spid="14" grpId="0" animBg="1"/>
      <p:bldP spid="17" grpId="0" animBg="1"/>
      <p:bldP spid="18" grpId="0" animBg="1"/>
      <p:bldP spid="22" grpId="0" animBg="1"/>
      <p:bldP spid="28" grpId="0" animBg="1"/>
      <p:bldP spid="32" grpId="0" animBg="1"/>
      <p:bldP spid="41" grpId="0" animBg="1"/>
      <p:bldP spid="3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A3104-BD95-7938-A694-D93929B606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291" y="3787914"/>
            <a:ext cx="2598911" cy="2497561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4102A6D-242C-EF4D-E273-FCFCCFA023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9066" y="0"/>
            <a:ext cx="784933" cy="78493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E6AF300-6A4D-4582-BFC9-51F7982CA91B}"/>
              </a:ext>
            </a:extLst>
          </p:cNvPr>
          <p:cNvSpPr/>
          <p:nvPr/>
        </p:nvSpPr>
        <p:spPr>
          <a:xfrm>
            <a:off x="232512" y="226313"/>
            <a:ext cx="4572000" cy="942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Oxymoron</a:t>
            </a:r>
            <a:endParaRPr lang="en-GB" sz="4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854153-BE31-4BEA-8DE5-DEA6716DAEAA}"/>
              </a:ext>
            </a:extLst>
          </p:cNvPr>
          <p:cNvSpPr/>
          <p:nvPr/>
        </p:nvSpPr>
        <p:spPr>
          <a:xfrm>
            <a:off x="-82587" y="1311418"/>
            <a:ext cx="352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A word or phrase</a:t>
            </a:r>
          </a:p>
          <a:p>
            <a:pPr algn="ctr">
              <a:buFontTx/>
              <a:buNone/>
            </a:pPr>
            <a:r>
              <a:rPr lang="en-GB" altLang="en-US" dirty="0">
                <a:latin typeface="+mj-lt"/>
              </a:rPr>
              <a:t>which contradicts itself.</a:t>
            </a:r>
          </a:p>
          <a:p>
            <a:pPr algn="ctr">
              <a:buFontTx/>
              <a:buNone/>
            </a:pPr>
            <a:endParaRPr lang="en-GB" altLang="en-US" dirty="0">
              <a:latin typeface="+mj-lt"/>
            </a:endParaRP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EEDECB1F-25C9-4E93-8FFB-FC1A8D88137B}"/>
              </a:ext>
            </a:extLst>
          </p:cNvPr>
          <p:cNvSpPr/>
          <p:nvPr/>
        </p:nvSpPr>
        <p:spPr>
          <a:xfrm>
            <a:off x="3701846" y="438116"/>
            <a:ext cx="4388440" cy="711428"/>
          </a:xfrm>
          <a:prstGeom prst="wedgeRoundRectCallout">
            <a:avLst>
              <a:gd name="adj1" fmla="val 60225"/>
              <a:gd name="adj2" fmla="val -3192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Have a go at making up some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oxymorons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 yourself, working independently in pairs!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49467-6856-4C52-97B4-3BD72D1C69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303" y="1149544"/>
            <a:ext cx="4572000" cy="3198119"/>
          </a:xfrm>
          <a:prstGeom prst="rect">
            <a:avLst/>
          </a:prstGeom>
        </p:spPr>
      </p:pic>
      <p:pic>
        <p:nvPicPr>
          <p:cNvPr id="3076" name="Picture 4" descr="Image result for lee evans transparent">
            <a:extLst>
              <a:ext uri="{FF2B5EF4-FFF2-40B4-BE49-F238E27FC236}">
                <a16:creationId xmlns:a16="http://schemas.microsoft.com/office/drawing/2014/main" id="{A3A43AA4-2C4A-49CB-9A5B-2830AD25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846" y="2486386"/>
            <a:ext cx="1905036" cy="15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B8754D7-C8E4-47E5-B22F-F111751F28B4}"/>
              </a:ext>
            </a:extLst>
          </p:cNvPr>
          <p:cNvSpPr/>
          <p:nvPr/>
        </p:nvSpPr>
        <p:spPr>
          <a:xfrm>
            <a:off x="5051220" y="2442971"/>
            <a:ext cx="1506282" cy="913700"/>
          </a:xfrm>
          <a:prstGeom prst="wedgeRoundRectCallout">
            <a:avLst>
              <a:gd name="adj1" fmla="val -79109"/>
              <a:gd name="adj2" fmla="val 294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My jokes are not to be laughed at!</a:t>
            </a:r>
          </a:p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8" name="Picture 6" descr="Image result for mr forgetful transparent">
            <a:extLst>
              <a:ext uri="{FF2B5EF4-FFF2-40B4-BE49-F238E27FC236}">
                <a16:creationId xmlns:a16="http://schemas.microsoft.com/office/drawing/2014/main" id="{72B9D048-1C8C-4BE9-A3B6-D1B2BF66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460" y="4228022"/>
            <a:ext cx="1355687" cy="19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7BB69ED-A3A3-4D20-9DD9-F66D3E04C987}"/>
              </a:ext>
            </a:extLst>
          </p:cNvPr>
          <p:cNvSpPr/>
          <p:nvPr/>
        </p:nvSpPr>
        <p:spPr>
          <a:xfrm>
            <a:off x="5544484" y="4529445"/>
            <a:ext cx="1833715" cy="946644"/>
          </a:xfrm>
          <a:prstGeom prst="wedgeRoundRectCallout">
            <a:avLst>
              <a:gd name="adj1" fmla="val 83944"/>
              <a:gd name="adj2" fmla="val -60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I distinctly remember forgetting that.</a:t>
            </a:r>
          </a:p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B9ECC48-B149-4DB5-847C-47DDDB77B153}"/>
              </a:ext>
            </a:extLst>
          </p:cNvPr>
          <p:cNvSpPr/>
          <p:nvPr/>
        </p:nvSpPr>
        <p:spPr>
          <a:xfrm>
            <a:off x="2906227" y="5046453"/>
            <a:ext cx="2341520" cy="1000258"/>
          </a:xfrm>
          <a:prstGeom prst="wedgeRoundRectCallout">
            <a:avLst>
              <a:gd name="adj1" fmla="val -119334"/>
              <a:gd name="adj2" fmla="val 89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If I dropped dead now, I'd be the happiest person alive!</a:t>
            </a:r>
          </a:p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F37A-B902-5EA5-1B5C-BCF2D3886E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6" y="6034818"/>
            <a:ext cx="9144000" cy="857250"/>
          </a:xfrm>
          <a:prstGeom prst="rect">
            <a:avLst/>
          </a:prstGeom>
        </p:spPr>
      </p:pic>
      <p:pic>
        <p:nvPicPr>
          <p:cNvPr id="4" name="Picture 2" descr="https://www.yourdictionary.com/image/articles/18619.ThinkstockPhotos-513879596.jpg">
            <a:extLst>
              <a:ext uri="{FF2B5EF4-FFF2-40B4-BE49-F238E27FC236}">
                <a16:creationId xmlns:a16="http://schemas.microsoft.com/office/drawing/2014/main" id="{AE51B052-42CE-7F2C-C249-B859CCBE3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2" b="95817" l="9953" r="89573">
                        <a14:foregroundMark x1="35648" y1="8243" x2="50400" y2="18910"/>
                        <a14:foregroundMark x1="26800" y1="93910" x2="65200" y2="96474"/>
                        <a14:foregroundMark x1="80000" y1="27885" x2="78800" y2="30128"/>
                        <a14:foregroundMark x1="45972" y1="3042" x2="45972" y2="3042"/>
                        <a14:foregroundMark x1="44550" y1="6084" x2="43602" y2="30798"/>
                        <a14:backgroundMark x1="33649" y1="7985" x2="33649" y2="7985"/>
                        <a14:backgroundMark x1="33649" y1="6464" x2="33175" y2="7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6856" y="1547777"/>
            <a:ext cx="2012082" cy="25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25EA72D-54C2-477C-8C97-28D985C98B37}"/>
              </a:ext>
            </a:extLst>
          </p:cNvPr>
          <p:cNvSpPr/>
          <p:nvPr/>
        </p:nvSpPr>
        <p:spPr>
          <a:xfrm>
            <a:off x="4572000" y="1716087"/>
            <a:ext cx="1983544" cy="574760"/>
          </a:xfrm>
          <a:prstGeom prst="wedgeRoundRectCallout">
            <a:avLst>
              <a:gd name="adj1" fmla="val 80394"/>
              <a:gd name="adj2" fmla="val 404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22222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222222"/>
                </a:solidFill>
                <a:latin typeface="+mj-lt"/>
              </a:rPr>
              <a:t>I'm not going to say, “I told you so.”</a:t>
            </a:r>
          </a:p>
          <a:p>
            <a:pPr algn="ctr"/>
            <a:endParaRPr lang="en-GB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76091-45FB-4AC4-8364-6E4BAB596E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21038580">
            <a:off x="-176660" y="1360032"/>
            <a:ext cx="1646071" cy="165129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024ADC2-E084-49F6-51B9-9460FDA0E6C9}"/>
              </a:ext>
            </a:extLst>
          </p:cNvPr>
          <p:cNvSpPr/>
          <p:nvPr/>
        </p:nvSpPr>
        <p:spPr>
          <a:xfrm>
            <a:off x="1144099" y="2750327"/>
            <a:ext cx="1797974" cy="861988"/>
          </a:xfrm>
          <a:prstGeom prst="wedgeRoundRectCallout">
            <a:avLst>
              <a:gd name="adj1" fmla="val -99093"/>
              <a:gd name="adj2" fmla="val -384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 you next week with the theme ‘Love.’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8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5C90B208DBB459738D1DD591C83D1" ma:contentTypeVersion="13" ma:contentTypeDescription="Create a new document." ma:contentTypeScope="" ma:versionID="31c30ca8f77409c3b689562e7f06ba07">
  <xsd:schema xmlns:xsd="http://www.w3.org/2001/XMLSchema" xmlns:xs="http://www.w3.org/2001/XMLSchema" xmlns:p="http://schemas.microsoft.com/office/2006/metadata/properties" xmlns:ns3="16a576fd-9092-4582-93e0-9d4f5522b55e" xmlns:ns4="17e53305-ad89-4322-a536-006b070abce7" targetNamespace="http://schemas.microsoft.com/office/2006/metadata/properties" ma:root="true" ma:fieldsID="2e35bddbec49dfa900fde1080dd7f530" ns3:_="" ns4:_="">
    <xsd:import namespace="16a576fd-9092-4582-93e0-9d4f5522b55e"/>
    <xsd:import namespace="17e53305-ad89-4322-a536-006b070abc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576fd-9092-4582-93e0-9d4f5522b5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53305-ad89-4322-a536-006b070a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1ED17-271F-4F6F-BE13-65B8BCCDB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a576fd-9092-4582-93e0-9d4f5522b55e"/>
    <ds:schemaRef ds:uri="17e53305-ad89-4322-a536-006b070ab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E1A111-72EC-4CFF-91F6-FD946997B3B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17e53305-ad89-4322-a536-006b070abce7"/>
    <ds:schemaRef ds:uri="16a576fd-9092-4582-93e0-9d4f5522b55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BFE68E-B7CD-4A55-BAC2-D83C0C9439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27753</TotalTime>
  <Words>907</Words>
  <Application>Microsoft Office PowerPoint</Application>
  <PresentationFormat>On-screen Show (4:3)</PresentationFormat>
  <Paragraphs>302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Harrington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Rudland</dc:creator>
  <cp:lastModifiedBy>Richard Brock (smsc4schools.co.uk)</cp:lastModifiedBy>
  <cp:revision>1086</cp:revision>
  <dcterms:created xsi:type="dcterms:W3CDTF">2020-08-12T11:41:58Z</dcterms:created>
  <dcterms:modified xsi:type="dcterms:W3CDTF">2023-01-24T11:00:08Z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0x010100D205C90B208DBB459738D1DD591C83D1</vt:lpwstr>
  </property>
</Properties>
</file>