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handoutMasterIdLst>
    <p:handoutMasterId r:id="rId10"/>
  </p:handoutMasterIdLst>
  <p:sldIdLst>
    <p:sldId id="2668" r:id="rId2"/>
    <p:sldId id="2660" r:id="rId3"/>
    <p:sldId id="2661" r:id="rId4"/>
    <p:sldId id="2665" r:id="rId5"/>
    <p:sldId id="2667" r:id="rId6"/>
    <p:sldId id="2666" r:id="rId7"/>
    <p:sldId id="2636" r:id="rId8"/>
  </p:sldIdLst>
  <p:sldSz cx="9144000" cy="6858000" type="screen4x3"/>
  <p:notesSz cx="6881813" cy="9661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brock" initials="rb" lastIdx="1" clrIdx="0">
    <p:extLst>
      <p:ext uri="{19B8F6BF-5375-455C-9EA6-DF929625EA0E}">
        <p15:presenceInfo xmlns:p15="http://schemas.microsoft.com/office/powerpoint/2012/main" userId="7447919367b5cfdc" providerId="Windows Live"/>
      </p:ext>
    </p:extLst>
  </p:cmAuthor>
  <p:cmAuthor id="2" name="Richard" initials="R" lastIdx="1" clrIdx="1">
    <p:extLst>
      <p:ext uri="{19B8F6BF-5375-455C-9EA6-DF929625EA0E}">
        <p15:presenceInfo xmlns:p15="http://schemas.microsoft.com/office/powerpoint/2012/main" userId="Richa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D60093"/>
    <a:srgbClr val="0033CC"/>
    <a:srgbClr val="FFFF66"/>
    <a:srgbClr val="5F5F5F"/>
    <a:srgbClr val="CC9900"/>
    <a:srgbClr val="FFCC00"/>
    <a:srgbClr val="000099"/>
    <a:srgbClr val="333333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2" autoAdjust="0"/>
    <p:restoredTop sz="92022" autoAdjust="0"/>
  </p:normalViewPr>
  <p:slideViewPr>
    <p:cSldViewPr snapToGrid="0">
      <p:cViewPr varScale="1">
        <p:scale>
          <a:sx n="102" d="100"/>
          <a:sy n="102" d="100"/>
        </p:scale>
        <p:origin x="28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913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4" y="1"/>
            <a:ext cx="2982912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F074A-B484-4894-9183-131E9E29022B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7339"/>
            <a:ext cx="2982913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4" y="9177339"/>
            <a:ext cx="2982912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92A87-1037-427E-99BC-DBEDF77EB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01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1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45C060E2-E3B4-4623-AF56-51DE21AC21BC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6825" y="1208088"/>
            <a:ext cx="4348163" cy="326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649610"/>
            <a:ext cx="5505450" cy="3804225"/>
          </a:xfrm>
          <a:prstGeom prst="rect">
            <a:avLst/>
          </a:prstGeom>
        </p:spPr>
        <p:txBody>
          <a:bodyPr vert="horz" lIns="94531" tIns="47265" rIns="94531" bIns="472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76773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9176773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000FADE5-4148-40EA-B4EB-1F656574B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7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uglasbgibson.tumblr.com/post/136909913059/serendipity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rehouse.edu/academics/psychology/pdf/mrosenmann/Serendipity-And-Scientific-Discovery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acteriainphotos.com/Alexander_Fleming_and_penicillin.html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inaspencer.com/articles-keynote-speaker-nina-spencer/working-wisdom-2014/working-wisdom-2009/harnessing-serendipity-work-summer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9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5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https://douglasbgibson.tumblr.com/post/136909913059/serendipity</a:t>
            </a: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48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https://www.morehouse.edu/academics/psychology/pdf/mrosenmann/Serendipity-And-Scientific-Discovery.pdf</a:t>
            </a:r>
            <a:endParaRPr lang="en-GB" dirty="0"/>
          </a:p>
          <a:p>
            <a:r>
              <a:rPr lang="en-GB" dirty="0">
                <a:hlinkClick r:id="rId4"/>
              </a:rPr>
              <a:t>http://www.bacteriainphotos.com/Alexander_Fleming_and_penicillin.html</a:t>
            </a: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657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https://ninaspencer.com/articles-keynote-speaker-nina-spencer/working-wisdom-2014/working-wisdom-2009/harnessing-serendipity-work-summer/</a:t>
            </a: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952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859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4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19D2-71FD-4472-9A14-4E502C160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7FE1C-2D43-44B6-BAD0-5D225D7D6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ACC3B-B4B3-40C2-9D82-729A6AA01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14585-CB38-476D-8D2B-90307A15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7DB75-64DE-440B-8B94-E414F1EA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59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11B6-D562-4493-BB40-BD8BE235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A73A5-87EB-4146-A065-CCBCD9B04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B53C6-01BF-4187-B9E6-A160272F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86810-DD65-4FCF-8AF3-BA01DE39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A31D6-19D7-4E5D-B049-E0B09C83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9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C28B04-CE1C-41C3-92F4-7F455C370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14047-0B2D-4CB9-BE03-E331F1087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908B7-8106-4414-BC76-710142D6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28672-019C-40C5-80BA-693C46D1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D7BE3-4AB2-4622-A09F-A57437DF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1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1158-DCD2-40E7-834D-4FA242AE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CE466-DD86-43F0-8FD4-5909AAED5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FF280-1D7C-4A94-AC63-C73FE4AB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D6296-D83A-4D79-A86A-6771E4F8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0207-613E-4BE9-AEF3-B644D68F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F92D3-AC68-4025-B8F9-248CF4253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2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12EA8-9EBD-4AE4-A5DD-9B707B9C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A7205-67D8-48BC-B105-8C5C10805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6D76C-23FB-48DC-ABC2-930F522D7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ED014-0B1F-4AC2-A1A5-BD67FD15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4B129-4FEA-448C-8608-9CE8E62B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78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04E25-7A91-41AD-AD2B-EB0F7837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1698F-21D1-4492-914B-59CCC4880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0BF7F-03F8-4423-B143-E0E2CACD3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C3E8A-A212-44EF-82D0-387410E6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5EC1C-D47A-41D9-AB9F-226F91E0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E04CD-A211-4C2B-8CF7-AB4D16A7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4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5440D-D392-401D-B530-41794033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7875D-D848-4AE5-B992-9A0EA73E0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A0DEF-E491-4C12-9067-64BD5A252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50D8E-927F-4B8A-BEAA-A0D1AAA27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9F274-5D17-43C6-BCD6-165E9484D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C1EE7-2178-48DA-A70E-0AA0EE628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0FF0B-6DBF-453D-8452-BBDC858B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22AF0-3983-4FCC-BD66-5942FE41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2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F06F-B700-49D3-8B47-AADB3ACD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16B18D-AF5C-4F75-BD2F-17EB2897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59B2A-C73C-420D-9EEC-2479AA58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F62D0-E896-411E-8E14-6C4E04F2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2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4F7623-E785-413C-8901-A29F50F7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510A09-D49D-43B4-9E61-9310809C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09E1E-227D-4A15-ADF2-51925DCE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72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7C6D-4514-47BB-95A6-32029E47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5F4C2-C218-4029-8937-E15291325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FBFDE-D1AE-49C0-B225-48F13A470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E8502-3248-466F-8F96-7A50A050D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87A66-7471-4F55-9172-CCB4129F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D688F-04C4-4B43-83BC-9CCA3E74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C654A-3669-4754-B5A0-F517E691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23A3EB-93E9-452B-BEB9-07B508164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78843-D8D8-46EF-ACD3-885BF80E5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6D772-4C3C-4F9E-9BCA-A84936614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6BF89-626B-48E6-A958-EDF47116F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45821-72B3-4489-8252-A1276DCD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743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78BBC-E6C1-4B87-99D3-B272D0376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B6284-589A-4E2C-8FF9-C2E2547A9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9438C-DD5A-467F-B595-50465449C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554FC-9187-4271-A80C-8F707C8182C4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ECF78-A925-4496-B5AB-B3361D71C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09B3E-771E-4D6F-9481-1B83D5C89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34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18" Type="http://schemas.openxmlformats.org/officeDocument/2006/relationships/image" Target="../media/image13.gif"/><Relationship Id="rId26" Type="http://schemas.openxmlformats.org/officeDocument/2006/relationships/image" Target="../media/image20.png"/><Relationship Id="rId3" Type="http://schemas.microsoft.com/office/2007/relationships/media" Target="../media/media2.mp3"/><Relationship Id="rId21" Type="http://schemas.openxmlformats.org/officeDocument/2006/relationships/image" Target="../media/image16.gif"/><Relationship Id="rId7" Type="http://schemas.openxmlformats.org/officeDocument/2006/relationships/image" Target="../media/image4.png"/><Relationship Id="rId12" Type="http://schemas.openxmlformats.org/officeDocument/2006/relationships/image" Target="../media/image8.jpeg"/><Relationship Id="rId17" Type="http://schemas.openxmlformats.org/officeDocument/2006/relationships/image" Target="../media/image12.png"/><Relationship Id="rId25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image" Target="../media/image11.jpeg"/><Relationship Id="rId20" Type="http://schemas.openxmlformats.org/officeDocument/2006/relationships/image" Target="../media/image15.gif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gif"/><Relationship Id="rId24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1.wdp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10" Type="http://schemas.openxmlformats.org/officeDocument/2006/relationships/image" Target="../media/image3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Relationship Id="rId27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6.gif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0.jpeg"/><Relationship Id="rId5" Type="http://schemas.openxmlformats.org/officeDocument/2006/relationships/image" Target="../media/image29.png"/><Relationship Id="rId15" Type="http://schemas.microsoft.com/office/2007/relationships/hdphoto" Target="../media/hdphoto3.wdp"/><Relationship Id="rId10" Type="http://schemas.openxmlformats.org/officeDocument/2006/relationships/image" Target="../media/image3.png"/><Relationship Id="rId4" Type="http://schemas.openxmlformats.org/officeDocument/2006/relationships/image" Target="../media/image28.gif"/><Relationship Id="rId9" Type="http://schemas.openxmlformats.org/officeDocument/2006/relationships/image" Target="../media/image6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gif"/><Relationship Id="rId7" Type="http://schemas.openxmlformats.org/officeDocument/2006/relationships/image" Target="../media/image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7.gif"/><Relationship Id="rId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image" Target="../media/image28.gif"/><Relationship Id="rId7" Type="http://schemas.openxmlformats.org/officeDocument/2006/relationships/image" Target="../media/image32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.png"/><Relationship Id="rId4" Type="http://schemas.openxmlformats.org/officeDocument/2006/relationships/image" Target="../media/image31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0ABC0E0F-F3A2-41E8-BF62-45F59BF506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5008"/>
            <a:ext cx="9144000" cy="64129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35C3106-19D7-4943-849A-EB463E325732}"/>
              </a:ext>
            </a:extLst>
          </p:cNvPr>
          <p:cNvSpPr/>
          <p:nvPr/>
        </p:nvSpPr>
        <p:spPr>
          <a:xfrm>
            <a:off x="692693" y="1469293"/>
            <a:ext cx="3055051" cy="129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rgbClr val="333333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“Most discoveries even today are a combination of serendipity and searching.”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Siddhartha Mukherjee</a:t>
            </a:r>
            <a:r>
              <a:rPr lang="en-GB" sz="1200" dirty="0">
                <a:latin typeface="Calibri Light" panose="020F0302020204030204" pitchFamily="34" charset="0"/>
                <a:ea typeface="Calibri" panose="020F0502020204030204" pitchFamily="34" charset="0"/>
              </a:rPr>
              <a:t> (b.1970)</a:t>
            </a:r>
            <a:endParaRPr lang="en-GB" sz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59DC34-B3A5-44A3-89DD-7E2C7AD5D43D}"/>
              </a:ext>
            </a:extLst>
          </p:cNvPr>
          <p:cNvSpPr/>
          <p:nvPr/>
        </p:nvSpPr>
        <p:spPr>
          <a:xfrm>
            <a:off x="532532" y="300959"/>
            <a:ext cx="5193792" cy="1036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0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Serendipity</a:t>
            </a:r>
            <a:endParaRPr lang="en-GB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CB9B9B-DF8C-45C2-A5FE-13108BFD94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379" y="6025590"/>
            <a:ext cx="6149901" cy="1024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326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man, dark, holding&#10;&#10;Description automatically generated">
            <a:extLst>
              <a:ext uri="{FF2B5EF4-FFF2-40B4-BE49-F238E27FC236}">
                <a16:creationId xmlns:a16="http://schemas.microsoft.com/office/drawing/2014/main" id="{9944C8E4-D5E4-48B5-B7F8-56B51C3B0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942" y="1688670"/>
            <a:ext cx="2324630" cy="23881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B685C17-370B-4BFE-9D75-4BAE809806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9492" y="55191"/>
            <a:ext cx="687932" cy="6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33B6ACC-EEC1-4609-8A23-B1FCFE5F216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336" y="865894"/>
            <a:ext cx="4737716" cy="4011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F82D63-862A-4207-92E6-3CF13D5D51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A039390D-1AA6-4548-BDA9-8AA1C16E3819}"/>
              </a:ext>
            </a:extLst>
          </p:cNvPr>
          <p:cNvSpPr/>
          <p:nvPr/>
        </p:nvSpPr>
        <p:spPr>
          <a:xfrm>
            <a:off x="3579337" y="327834"/>
            <a:ext cx="4684864" cy="555120"/>
          </a:xfrm>
          <a:prstGeom prst="wedgeRoundRectCallout">
            <a:avLst>
              <a:gd name="adj1" fmla="val 57228"/>
              <a:gd name="adj2" fmla="val -276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In everyday use,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commonly refers to a happy coincidence, chance event or ‘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fat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e’.</a:t>
            </a:r>
          </a:p>
        </p:txBody>
      </p:sp>
      <p:pic>
        <p:nvPicPr>
          <p:cNvPr id="1026" name="Picture 2" descr="Image result for serendipity film gif">
            <a:extLst>
              <a:ext uri="{FF2B5EF4-FFF2-40B4-BE49-F238E27FC236}">
                <a16:creationId xmlns:a16="http://schemas.microsoft.com/office/drawing/2014/main" id="{E56ECB69-064B-4E1C-B471-88B913292A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949" y="1325597"/>
            <a:ext cx="4479491" cy="31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224B267-51FE-408C-9648-2BE363653926}"/>
              </a:ext>
            </a:extLst>
          </p:cNvPr>
          <p:cNvSpPr/>
          <p:nvPr/>
        </p:nvSpPr>
        <p:spPr>
          <a:xfrm>
            <a:off x="293316" y="2751641"/>
            <a:ext cx="2085399" cy="851816"/>
          </a:xfrm>
          <a:prstGeom prst="wedgeRoundRectCallout">
            <a:avLst>
              <a:gd name="adj1" fmla="val 102301"/>
              <a:gd name="adj2" fmla="val -350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Many feel it is a sign that something is ‘meant to be.’</a:t>
            </a:r>
          </a:p>
        </p:txBody>
      </p:sp>
      <p:pic>
        <p:nvPicPr>
          <p:cNvPr id="34" name="Picture 2" descr="Image result for john cusackserendipity film">
            <a:extLst>
              <a:ext uri="{FF2B5EF4-FFF2-40B4-BE49-F238E27FC236}">
                <a16:creationId xmlns:a16="http://schemas.microsoft.com/office/drawing/2014/main" id="{F9E6498F-75C5-44BE-BB6F-FB8CFF2AC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22142">
            <a:off x="418136" y="3781864"/>
            <a:ext cx="1603717" cy="238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11A2AB6-36DC-4CE2-899C-753300E1B10D}"/>
              </a:ext>
            </a:extLst>
          </p:cNvPr>
          <p:cNvSpPr/>
          <p:nvPr/>
        </p:nvSpPr>
        <p:spPr>
          <a:xfrm>
            <a:off x="3579334" y="349755"/>
            <a:ext cx="4671991" cy="555120"/>
          </a:xfrm>
          <a:prstGeom prst="wedgeRoundRectCallout">
            <a:avLst>
              <a:gd name="adj1" fmla="val 57379"/>
              <a:gd name="adj2" fmla="val -2933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In the 2002 film,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Serendipity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a couple believe that their chance meetings are the work of fate.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D5F6AEC-BED1-41CE-8E39-E0F591C51CD4}"/>
              </a:ext>
            </a:extLst>
          </p:cNvPr>
          <p:cNvGrpSpPr/>
          <p:nvPr/>
        </p:nvGrpSpPr>
        <p:grpSpPr>
          <a:xfrm rot="224608">
            <a:off x="62969" y="4420587"/>
            <a:ext cx="2526769" cy="1403360"/>
            <a:chOff x="63597" y="4193110"/>
            <a:chExt cx="2736691" cy="164451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29C155C-DDBD-4984-B84E-2946C261F75E}"/>
                </a:ext>
              </a:extLst>
            </p:cNvPr>
            <p:cNvGrpSpPr/>
            <p:nvPr/>
          </p:nvGrpSpPr>
          <p:grpSpPr>
            <a:xfrm rot="22761">
              <a:off x="63597" y="4435762"/>
              <a:ext cx="2736691" cy="1401862"/>
              <a:chOff x="244517" y="2393962"/>
              <a:chExt cx="3286781" cy="156940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E014CC7-435B-4921-A4AF-FC3904576C3A}"/>
                  </a:ext>
                </a:extLst>
              </p:cNvPr>
              <p:cNvGrpSpPr/>
              <p:nvPr/>
            </p:nvGrpSpPr>
            <p:grpSpPr>
              <a:xfrm rot="21413923">
                <a:off x="244517" y="2393962"/>
                <a:ext cx="3128573" cy="1569402"/>
                <a:chOff x="-142477" y="4420248"/>
                <a:chExt cx="3026510" cy="1205768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A3935D5B-178E-4C88-A6E8-2A5505FBA3BE}"/>
                    </a:ext>
                  </a:extLst>
                </p:cNvPr>
                <p:cNvGrpSpPr/>
                <p:nvPr/>
              </p:nvGrpSpPr>
              <p:grpSpPr>
                <a:xfrm rot="95824">
                  <a:off x="-142477" y="4420248"/>
                  <a:ext cx="3026510" cy="1160624"/>
                  <a:chOff x="-101811" y="4355959"/>
                  <a:chExt cx="3381945" cy="1264765"/>
                </a:xfrm>
              </p:grpSpPr>
              <p:sp>
                <p:nvSpPr>
                  <p:cNvPr id="46" name="Rounded Rectangle 11">
                    <a:extLst>
                      <a:ext uri="{FF2B5EF4-FFF2-40B4-BE49-F238E27FC236}">
                        <a16:creationId xmlns:a16="http://schemas.microsoft.com/office/drawing/2014/main" id="{FF43B662-DC89-4030-8ADC-099F76512318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114057" y="4355959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</a:endParaRPr>
                  </a:p>
                  <a:p>
                    <a:pPr algn="ctr"/>
                    <a:r>
                      <a:rPr lang="en-GB" sz="2400" dirty="0">
                        <a:solidFill>
                          <a:srgbClr val="00B050"/>
                        </a:solidFill>
                        <a:latin typeface="+mj-lt"/>
                      </a:rPr>
                      <a:t>Fate</a:t>
                    </a: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5B15821A-DB0D-4ED8-8414-C60AF99196C9}"/>
                      </a:ext>
                    </a:extLst>
                  </p:cNvPr>
                  <p:cNvSpPr txBox="1"/>
                  <p:nvPr/>
                </p:nvSpPr>
                <p:spPr>
                  <a:xfrm rot="19556281">
                    <a:off x="-101811" y="4521623"/>
                    <a:ext cx="1285429" cy="2733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latin typeface="+mj-lt"/>
                      </a:rPr>
                      <a:t>Key word</a:t>
                    </a:r>
                  </a:p>
                </p:txBody>
              </p:sp>
            </p:grp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D94DC8A6-E3CB-4698-ADB1-2C3A08659E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192534" y="4941307"/>
                  <a:ext cx="533759" cy="684709"/>
                </a:xfrm>
                <a:prstGeom prst="rect">
                  <a:avLst/>
                </a:prstGeom>
              </p:spPr>
            </p:pic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FB76164-806E-49EE-A809-7A7E02615CED}"/>
                  </a:ext>
                </a:extLst>
              </p:cNvPr>
              <p:cNvSpPr/>
              <p:nvPr/>
            </p:nvSpPr>
            <p:spPr>
              <a:xfrm rot="20848648">
                <a:off x="995931" y="2853165"/>
                <a:ext cx="2535367" cy="9690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</a:rPr>
                  <a:t>A supernatural power which determines events in a person’s life. 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BD4DCFB-9415-4446-8BAF-AB47D4E4C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71556" y1="28444" x2="38667" y2="44000"/>
                          <a14:foregroundMark x1="68000" y1="56444" x2="38667" y2="1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23961">
              <a:off x="2032444" y="4193110"/>
              <a:ext cx="548425" cy="641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2" name="Picture 8" descr="Image result for book serendipity film">
            <a:extLst>
              <a:ext uri="{FF2B5EF4-FFF2-40B4-BE49-F238E27FC236}">
                <a16:creationId xmlns:a16="http://schemas.microsoft.com/office/drawing/2014/main" id="{6C6362F6-D2FE-4104-B2E5-8FE87DBB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692" y="1330853"/>
            <a:ext cx="4593745" cy="313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828FC83E-F0F7-436E-9C97-8EA492DD8464}"/>
              </a:ext>
            </a:extLst>
          </p:cNvPr>
          <p:cNvSpPr/>
          <p:nvPr/>
        </p:nvSpPr>
        <p:spPr>
          <a:xfrm>
            <a:off x="130230" y="2625207"/>
            <a:ext cx="2467209" cy="881768"/>
          </a:xfrm>
          <a:prstGeom prst="wedgeRoundRectCallout">
            <a:avLst>
              <a:gd name="adj1" fmla="val 85597"/>
              <a:gd name="adj2" fmla="val -2221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If it was meant to be, we will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serendipitously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find the note and book.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4204F674-34DC-47FE-8041-720F41569DF5}"/>
              </a:ext>
            </a:extLst>
          </p:cNvPr>
          <p:cNvSpPr/>
          <p:nvPr/>
        </p:nvSpPr>
        <p:spPr>
          <a:xfrm>
            <a:off x="855563" y="2867314"/>
            <a:ext cx="1791965" cy="652172"/>
          </a:xfrm>
          <a:prstGeom prst="wedgeRoundRectCallout">
            <a:avLst>
              <a:gd name="adj1" fmla="val 96893"/>
              <a:gd name="adj2" fmla="val -511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3 years later, I find the $5 note.</a:t>
            </a:r>
          </a:p>
        </p:txBody>
      </p:sp>
      <p:pic>
        <p:nvPicPr>
          <p:cNvPr id="12" name="Picture 1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8CF2877-DD2F-47B2-BA0D-A5AF267ABB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388" y="4394903"/>
            <a:ext cx="3162741" cy="1714739"/>
          </a:xfrm>
          <a:prstGeom prst="rect">
            <a:avLst/>
          </a:prstGeom>
        </p:spPr>
      </p:pic>
      <p:pic>
        <p:nvPicPr>
          <p:cNvPr id="1034" name="Picture 10" descr="Image result for spoiler alert gif">
            <a:extLst>
              <a:ext uri="{FF2B5EF4-FFF2-40B4-BE49-F238E27FC236}">
                <a16:creationId xmlns:a16="http://schemas.microsoft.com/office/drawing/2014/main" id="{EBD0D7DE-207E-4D95-AF0D-262B009F0B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9329">
            <a:off x="282290" y="4348310"/>
            <a:ext cx="2315791" cy="144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animal, shellfish&#10;&#10;Description automatically generated">
            <a:extLst>
              <a:ext uri="{FF2B5EF4-FFF2-40B4-BE49-F238E27FC236}">
                <a16:creationId xmlns:a16="http://schemas.microsoft.com/office/drawing/2014/main" id="{99D96B44-3D72-495E-8CDA-D89D61CFFE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10" y="5174643"/>
            <a:ext cx="731551" cy="952941"/>
          </a:xfrm>
          <a:prstGeom prst="rect">
            <a:avLst/>
          </a:prstGeom>
        </p:spPr>
      </p:pic>
      <p:pic>
        <p:nvPicPr>
          <p:cNvPr id="71" name="Picture 6" descr="Image result for book serendipity gif film">
            <a:extLst>
              <a:ext uri="{FF2B5EF4-FFF2-40B4-BE49-F238E27FC236}">
                <a16:creationId xmlns:a16="http://schemas.microsoft.com/office/drawing/2014/main" id="{DCF5E980-2BA1-4C19-BE2D-AE850E2CF2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095" y="1311788"/>
            <a:ext cx="4572000" cy="313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september 22, 2004 what do you mean it's not winter/christmas yet serendipity movie q-ed pp: kbeckinsale pp: jcusack m: edits kate beckinsale john cusack is it even autumn yet f: serendipity don't doubt for a second that kate is one of the reasons why i love this movie also kate was just a tiny baby so adorable I LOVE THIS MOVIE I FORGOT HOW MUCH discover-serendipity 2001 GIF">
            <a:extLst>
              <a:ext uri="{FF2B5EF4-FFF2-40B4-BE49-F238E27FC236}">
                <a16:creationId xmlns:a16="http://schemas.microsoft.com/office/drawing/2014/main" id="{8FEA4AC5-6E9D-456F-A9BC-0A927CCD80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362" y="1303607"/>
            <a:ext cx="4572001" cy="317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ezgif-7-a21ad2153c4b">
            <a:hlinkClick r:id="" action="ppaction://media"/>
            <a:extLst>
              <a:ext uri="{FF2B5EF4-FFF2-40B4-BE49-F238E27FC236}">
                <a16:creationId xmlns:a16="http://schemas.microsoft.com/office/drawing/2014/main" id="{8019D349-EA52-469A-926D-0B7949455E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75044" y="1280073"/>
            <a:ext cx="4572000" cy="3193205"/>
          </a:xfrm>
          <a:prstGeom prst="rect">
            <a:avLst/>
          </a:prstGeom>
        </p:spPr>
      </p:pic>
      <p:pic>
        <p:nvPicPr>
          <p:cNvPr id="33" name="Picture 10" descr="Image result for john cusackserendipity film">
            <a:extLst>
              <a:ext uri="{FF2B5EF4-FFF2-40B4-BE49-F238E27FC236}">
                <a16:creationId xmlns:a16="http://schemas.microsoft.com/office/drawing/2014/main" id="{2B342D78-635C-4A8D-A71C-27AD453CC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456" b="96112" l="2835" r="89691">
                        <a14:foregroundMark x1="41753" y1="6048" x2="55928" y2="3672"/>
                        <a14:foregroundMark x1="55928" y1="3672" x2="62887" y2="5184"/>
                        <a14:foregroundMark x1="62113" y1="8639" x2="67268" y2="56156"/>
                        <a14:foregroundMark x1="67268" y1="56156" x2="83505" y2="79266"/>
                        <a14:foregroundMark x1="15979" y1="54212" x2="3093" y2="93521"/>
                        <a14:foregroundMark x1="13402" y1="54644" x2="41495" y2="32829"/>
                        <a14:foregroundMark x1="35052" y1="35421" x2="40979" y2="31317"/>
                        <a14:foregroundMark x1="40206" y1="39309" x2="43041" y2="93521"/>
                        <a14:foregroundMark x1="43041" y1="93521" x2="43299" y2="93305"/>
                        <a14:foregroundMark x1="13144" y1="95896" x2="43557" y2="90065"/>
                        <a14:foregroundMark x1="43557" y1="90065" x2="60309" y2="90065"/>
                        <a14:foregroundMark x1="60309" y1="90065" x2="76546" y2="91793"/>
                        <a14:foregroundMark x1="76546" y1="91793" x2="88660" y2="96328"/>
                        <a14:foregroundMark x1="88660" y1="96328" x2="88660" y2="96328"/>
                        <a14:foregroundMark x1="66495" y1="13607" x2="66495" y2="13607"/>
                        <a14:foregroundMark x1="35052" y1="16415" x2="35052" y2="16415"/>
                        <a14:foregroundMark x1="32732" y1="17063" x2="38402" y2="14039"/>
                        <a14:foregroundMark x1="32732" y1="17495" x2="37371" y2="20302"/>
                        <a14:foregroundMark x1="31959" y1="17927" x2="37371" y2="10151"/>
                        <a14:backgroundMark x1="63144" y1="4968" x2="68299" y2="7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2499" y="4204049"/>
            <a:ext cx="1749350" cy="191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C7702F8-6B29-4B09-8184-A9498A48192A}"/>
              </a:ext>
            </a:extLst>
          </p:cNvPr>
          <p:cNvSpPr/>
          <p:nvPr/>
        </p:nvSpPr>
        <p:spPr>
          <a:xfrm>
            <a:off x="4028309" y="5052567"/>
            <a:ext cx="3264371" cy="642890"/>
          </a:xfrm>
          <a:prstGeom prst="wedgeRoundRectCallout">
            <a:avLst>
              <a:gd name="adj1" fmla="val 78451"/>
              <a:gd name="adj2" fmla="val -699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Like a series of chance romantic encounters with a stranger…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4A3A690-5E45-4491-B7CE-379FBCF6AB3D}"/>
              </a:ext>
            </a:extLst>
          </p:cNvPr>
          <p:cNvSpPr/>
          <p:nvPr/>
        </p:nvSpPr>
        <p:spPr>
          <a:xfrm>
            <a:off x="2836923" y="4990132"/>
            <a:ext cx="4665502" cy="786813"/>
          </a:xfrm>
          <a:prstGeom prst="wedgeRoundRectCallout">
            <a:avLst>
              <a:gd name="adj1" fmla="val 66157"/>
              <a:gd name="adj2" fmla="val -618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We test these seemingly fated events. I write my phone number on a $5 note and she writes hers inside a book that is given to a bookshop.</a:t>
            </a:r>
          </a:p>
        </p:txBody>
      </p: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06EB4B06-D0A1-48DA-9524-25A3CB7A956E}"/>
              </a:ext>
            </a:extLst>
          </p:cNvPr>
          <p:cNvSpPr/>
          <p:nvPr/>
        </p:nvSpPr>
        <p:spPr>
          <a:xfrm>
            <a:off x="5292697" y="4999446"/>
            <a:ext cx="2185406" cy="467290"/>
          </a:xfrm>
          <a:prstGeom prst="wedgeRoundRectCallout">
            <a:avLst>
              <a:gd name="adj1" fmla="val 83260"/>
              <a:gd name="adj2" fmla="val -610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And I find the book…</a:t>
            </a:r>
          </a:p>
        </p:txBody>
      </p:sp>
      <p:pic>
        <p:nvPicPr>
          <p:cNvPr id="18" name="318276_SOUNDDOGS__sy">
            <a:hlinkClick r:id="" action="ppaction://media"/>
            <a:extLst>
              <a:ext uri="{FF2B5EF4-FFF2-40B4-BE49-F238E27FC236}">
                <a16:creationId xmlns:a16="http://schemas.microsoft.com/office/drawing/2014/main" id="{62475D8C-0183-4B75-BFA6-08B33E4A09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088957" y="4366336"/>
            <a:ext cx="609600" cy="609600"/>
          </a:xfrm>
          <a:prstGeom prst="rect">
            <a:avLst/>
          </a:prstGeom>
        </p:spPr>
      </p:pic>
      <p:pic>
        <p:nvPicPr>
          <p:cNvPr id="50" name="Picture 49" descr="A picture containing light, sitting, motorcycle, table&#10;&#10;Description automatically generated">
            <a:extLst>
              <a:ext uri="{FF2B5EF4-FFF2-40B4-BE49-F238E27FC236}">
                <a16:creationId xmlns:a16="http://schemas.microsoft.com/office/drawing/2014/main" id="{95594119-8764-4A7B-AC27-61FEF336164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599" y="1301607"/>
            <a:ext cx="4593056" cy="3194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F08895-90AA-46BA-8D95-0A9AF951F9BD}"/>
              </a:ext>
            </a:extLst>
          </p:cNvPr>
          <p:cNvSpPr txBox="1"/>
          <p:nvPr/>
        </p:nvSpPr>
        <p:spPr>
          <a:xfrm>
            <a:off x="3780472" y="2299346"/>
            <a:ext cx="2402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Harlow Solid Italic" panose="04030604020F02020D02" pitchFamily="82" charset="0"/>
              </a:rPr>
              <a:t>Stop you must!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366DB5-C9EC-49F5-B076-C1E492516101}"/>
              </a:ext>
            </a:extLst>
          </p:cNvPr>
          <p:cNvGrpSpPr/>
          <p:nvPr/>
        </p:nvGrpSpPr>
        <p:grpSpPr>
          <a:xfrm>
            <a:off x="3569573" y="348794"/>
            <a:ext cx="4724840" cy="555120"/>
            <a:chOff x="3560255" y="334369"/>
            <a:chExt cx="4724840" cy="555120"/>
          </a:xfrm>
        </p:grpSpPr>
        <p:sp>
          <p:nvSpPr>
            <p:cNvPr id="52" name="Speech Bubble: Rectangle with Corners Rounded 51">
              <a:extLst>
                <a:ext uri="{FF2B5EF4-FFF2-40B4-BE49-F238E27FC236}">
                  <a16:creationId xmlns:a16="http://schemas.microsoft.com/office/drawing/2014/main" id="{5393C78F-3B9B-4C58-99B2-25A87FA00D95}"/>
                </a:ext>
              </a:extLst>
            </p:cNvPr>
            <p:cNvSpPr/>
            <p:nvPr/>
          </p:nvSpPr>
          <p:spPr>
            <a:xfrm>
              <a:off x="3560255" y="334369"/>
              <a:ext cx="4724840" cy="555120"/>
            </a:xfrm>
            <a:prstGeom prst="wedgeRoundRectCallout">
              <a:avLst>
                <a:gd name="adj1" fmla="val 56798"/>
                <a:gd name="adj2" fmla="val -2603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+mj-lt"/>
                </a:rPr>
                <a:t>And they </a:t>
              </a:r>
              <a:r>
                <a:rPr lang="en-GB" i="1" dirty="0">
                  <a:solidFill>
                    <a:schemeClr val="tx1"/>
                  </a:solidFill>
                  <a:latin typeface="+mj-lt"/>
                </a:rPr>
                <a:t>serendipitously</a:t>
              </a:r>
              <a:r>
                <a:rPr lang="en-GB" dirty="0">
                  <a:solidFill>
                    <a:schemeClr val="tx1"/>
                  </a:solidFill>
                  <a:latin typeface="+mj-lt"/>
                </a:rPr>
                <a:t> meet again. </a:t>
              </a:r>
            </a:p>
          </p:txBody>
        </p:sp>
        <p:pic>
          <p:nvPicPr>
            <p:cNvPr id="53" name="Picture 24" descr="Image result for love heart gif transparent">
              <a:extLst>
                <a:ext uri="{FF2B5EF4-FFF2-40B4-BE49-F238E27FC236}">
                  <a16:creationId xmlns:a16="http://schemas.microsoft.com/office/drawing/2014/main" id="{0180D7F3-BC7C-4572-A536-6805256BD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701" y="400575"/>
              <a:ext cx="410728" cy="409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4" descr="Image result for love heart gif transparent">
              <a:extLst>
                <a:ext uri="{FF2B5EF4-FFF2-40B4-BE49-F238E27FC236}">
                  <a16:creationId xmlns:a16="http://schemas.microsoft.com/office/drawing/2014/main" id="{32DD148C-A0A3-4144-8130-45360BE0F4E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224" y="410002"/>
              <a:ext cx="410728" cy="409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55" descr="A picture containing toy&#10;&#10;Description automatically generated">
            <a:extLst>
              <a:ext uri="{FF2B5EF4-FFF2-40B4-BE49-F238E27FC236}">
                <a16:creationId xmlns:a16="http://schemas.microsoft.com/office/drawing/2014/main" id="{835A48B9-4907-4115-ACA4-13C7D4553E16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2588" y="3406039"/>
            <a:ext cx="4586214" cy="3668089"/>
          </a:xfrm>
          <a:prstGeom prst="rect">
            <a:avLst/>
          </a:prstGeom>
        </p:spPr>
      </p:pic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E19FC344-9E48-4EB4-A552-EDF2D531A21B}"/>
              </a:ext>
            </a:extLst>
          </p:cNvPr>
          <p:cNvSpPr/>
          <p:nvPr/>
        </p:nvSpPr>
        <p:spPr>
          <a:xfrm>
            <a:off x="3529470" y="352509"/>
            <a:ext cx="4805045" cy="555120"/>
          </a:xfrm>
          <a:prstGeom prst="wedgeRoundRectCallout">
            <a:avLst>
              <a:gd name="adj1" fmla="val 55724"/>
              <a:gd name="adj2" fmla="val -272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dirty="0">
                <a:solidFill>
                  <a:schemeClr val="tx1"/>
                </a:solidFill>
                <a:latin typeface="+mj-lt"/>
              </a:rPr>
              <a:t>We need to unpack </a:t>
            </a:r>
            <a:r>
              <a:rPr lang="en-GB" sz="1900" i="1" dirty="0">
                <a:solidFill>
                  <a:schemeClr val="tx1"/>
                </a:solidFill>
                <a:latin typeface="+mj-lt"/>
              </a:rPr>
              <a:t>serendipity</a:t>
            </a:r>
            <a:r>
              <a:rPr lang="en-GB" sz="1900" dirty="0">
                <a:solidFill>
                  <a:schemeClr val="tx1"/>
                </a:solidFill>
                <a:latin typeface="+mj-lt"/>
              </a:rPr>
              <a:t> a little more…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277AA19-2B12-4EF0-BD3F-A86516998AEB}"/>
              </a:ext>
            </a:extLst>
          </p:cNvPr>
          <p:cNvSpPr/>
          <p:nvPr/>
        </p:nvSpPr>
        <p:spPr>
          <a:xfrm>
            <a:off x="126780" y="307583"/>
            <a:ext cx="416987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Serendipity</a:t>
            </a:r>
            <a:endParaRPr lang="en-GB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0733A3-5FEC-4B8C-B8FA-007FD081E878}"/>
              </a:ext>
            </a:extLst>
          </p:cNvPr>
          <p:cNvSpPr/>
          <p:nvPr/>
        </p:nvSpPr>
        <p:spPr>
          <a:xfrm>
            <a:off x="-109795" y="1284287"/>
            <a:ext cx="3781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Accidently finding something good  that you have not been looking for. </a:t>
            </a:r>
          </a:p>
        </p:txBody>
      </p:sp>
      <p:pic>
        <p:nvPicPr>
          <p:cNvPr id="65" name="Picture 10" descr="Image result for john cusackserendipity film">
            <a:extLst>
              <a:ext uri="{FF2B5EF4-FFF2-40B4-BE49-F238E27FC236}">
                <a16:creationId xmlns:a16="http://schemas.microsoft.com/office/drawing/2014/main" id="{FB6F18AB-5888-4C5D-B4BB-229A01C0F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456" b="96112" l="2835" r="89691">
                        <a14:foregroundMark x1="41753" y1="6048" x2="55928" y2="3672"/>
                        <a14:foregroundMark x1="55928" y1="3672" x2="62887" y2="5184"/>
                        <a14:foregroundMark x1="62113" y1="8639" x2="67268" y2="56156"/>
                        <a14:foregroundMark x1="67268" y1="56156" x2="83505" y2="79266"/>
                        <a14:foregroundMark x1="15979" y1="54212" x2="3093" y2="93521"/>
                        <a14:foregroundMark x1="13402" y1="54644" x2="41495" y2="32829"/>
                        <a14:foregroundMark x1="35052" y1="35421" x2="40979" y2="31317"/>
                        <a14:foregroundMark x1="40206" y1="39309" x2="43041" y2="93521"/>
                        <a14:foregroundMark x1="43041" y1="93521" x2="43299" y2="93305"/>
                        <a14:foregroundMark x1="13144" y1="95896" x2="43557" y2="90065"/>
                        <a14:foregroundMark x1="43557" y1="90065" x2="60309" y2="90065"/>
                        <a14:foregroundMark x1="60309" y1="90065" x2="76546" y2="91793"/>
                        <a14:foregroundMark x1="76546" y1="91793" x2="88660" y2="96328"/>
                        <a14:foregroundMark x1="88660" y1="96328" x2="88660" y2="96328"/>
                        <a14:foregroundMark x1="66495" y1="13607" x2="66495" y2="13607"/>
                        <a14:foregroundMark x1="35052" y1="16415" x2="35052" y2="16415"/>
                        <a14:foregroundMark x1="32732" y1="17063" x2="38402" y2="14039"/>
                        <a14:foregroundMark x1="32732" y1="17495" x2="37371" y2="20302"/>
                        <a14:foregroundMark x1="31959" y1="17927" x2="37371" y2="10151"/>
                        <a14:backgroundMark x1="63144" y1="4968" x2="68299" y2="7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8622" y="4212867"/>
            <a:ext cx="1749350" cy="191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7E199F6-9814-43D1-A81A-409AFFC8995C}"/>
              </a:ext>
            </a:extLst>
          </p:cNvPr>
          <p:cNvSpPr/>
          <p:nvPr/>
        </p:nvSpPr>
        <p:spPr>
          <a:xfrm>
            <a:off x="4221134" y="5034407"/>
            <a:ext cx="3114813" cy="824212"/>
          </a:xfrm>
          <a:prstGeom prst="wedgeRoundRectCallout">
            <a:avLst>
              <a:gd name="adj1" fmla="val 79176"/>
              <a:gd name="adj2" fmla="val -656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Serendipity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 more than happy coincidence, chance event or a fated ‘meant to be.’</a:t>
            </a:r>
          </a:p>
        </p:txBody>
      </p:sp>
    </p:spTree>
    <p:extLst>
      <p:ext uri="{BB962C8B-B14F-4D97-AF65-F5344CB8AC3E}">
        <p14:creationId xmlns:p14="http://schemas.microsoft.com/office/powerpoint/2010/main" val="9563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952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5" grpId="0" animBg="1"/>
      <p:bldP spid="5" grpId="1" animBg="1"/>
      <p:bldP spid="35" grpId="0" animBg="1"/>
      <p:bldP spid="35" grpId="1" animBg="1"/>
      <p:bldP spid="60" grpId="0" animBg="1"/>
      <p:bldP spid="60" grpId="1" animBg="1"/>
      <p:bldP spid="61" grpId="0" animBg="1"/>
      <p:bldP spid="61" grpId="1" animBg="1"/>
      <p:bldP spid="7" grpId="0" animBg="1"/>
      <p:bldP spid="7" grpId="1" animBg="1"/>
      <p:bldP spid="10" grpId="0" animBg="1"/>
      <p:bldP spid="10" grpId="1" animBg="1"/>
      <p:bldP spid="74" grpId="0" animBg="1"/>
      <p:bldP spid="74" grpId="1" animBg="1"/>
      <p:bldP spid="13" grpId="0"/>
      <p:bldP spid="58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person, man, dark, holding&#10;&#10;Description automatically generated">
            <a:extLst>
              <a:ext uri="{FF2B5EF4-FFF2-40B4-BE49-F238E27FC236}">
                <a16:creationId xmlns:a16="http://schemas.microsoft.com/office/drawing/2014/main" id="{C52A5A41-65CF-473C-8C50-BBC819916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109" y="1927619"/>
            <a:ext cx="1684993" cy="17310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B685C17-370B-4BFE-9D75-4BAE809806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9492" y="55191"/>
            <a:ext cx="687932" cy="6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33B6ACC-EEC1-4609-8A23-B1FCFE5F21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580" y="856750"/>
            <a:ext cx="4494860" cy="4011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F82D63-862A-4207-92E6-3CF13D5D51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A039390D-1AA6-4548-BDA9-8AA1C16E3819}"/>
              </a:ext>
            </a:extLst>
          </p:cNvPr>
          <p:cNvSpPr/>
          <p:nvPr/>
        </p:nvSpPr>
        <p:spPr>
          <a:xfrm>
            <a:off x="3822192" y="310774"/>
            <a:ext cx="4361688" cy="555120"/>
          </a:xfrm>
          <a:prstGeom prst="wedgeRoundRectCallout">
            <a:avLst>
              <a:gd name="adj1" fmla="val 58542"/>
              <a:gd name="adj2" fmla="val -276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word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was created by writer and politician, Horace Walpole (d.1797).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5710C8-DC95-4D5C-B001-7014634394FF}"/>
              </a:ext>
            </a:extLst>
          </p:cNvPr>
          <p:cNvSpPr/>
          <p:nvPr/>
        </p:nvSpPr>
        <p:spPr>
          <a:xfrm>
            <a:off x="102571" y="1962137"/>
            <a:ext cx="3886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u="sng" dirty="0">
                <a:latin typeface="+mj-lt"/>
              </a:rPr>
              <a:t>Etymology:</a:t>
            </a:r>
            <a:endParaRPr lang="en-GB" sz="200" i="1" u="sng" dirty="0">
              <a:latin typeface="+mj-lt"/>
            </a:endParaRPr>
          </a:p>
          <a:p>
            <a:endParaRPr lang="en-GB" sz="200" i="1" dirty="0">
              <a:latin typeface="+mj-lt"/>
            </a:endParaRPr>
          </a:p>
          <a:p>
            <a:endParaRPr lang="en-GB" sz="200" i="1" dirty="0">
              <a:latin typeface="+mj-lt"/>
            </a:endParaRPr>
          </a:p>
          <a:p>
            <a:r>
              <a:rPr lang="en-GB" sz="1600" i="1" dirty="0">
                <a:latin typeface="+mj-lt"/>
              </a:rPr>
              <a:t>‘Serendip’</a:t>
            </a:r>
            <a:r>
              <a:rPr lang="en-GB" sz="1600" dirty="0">
                <a:latin typeface="+mj-lt"/>
              </a:rPr>
              <a:t> meaning ‘golden sands’ </a:t>
            </a:r>
          </a:p>
          <a:p>
            <a:r>
              <a:rPr lang="en-GB" sz="1600" dirty="0">
                <a:latin typeface="+mj-lt"/>
              </a:rPr>
              <a:t>An ancient name for Sri Lanka.</a:t>
            </a:r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9EA615C-12CB-4CF6-839C-8EAA6C1214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038" y="3983349"/>
            <a:ext cx="1721021" cy="213169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76E6501-A118-4FF2-ABA0-099C0D085204}"/>
              </a:ext>
            </a:extLst>
          </p:cNvPr>
          <p:cNvSpPr/>
          <p:nvPr/>
        </p:nvSpPr>
        <p:spPr>
          <a:xfrm>
            <a:off x="1420767" y="3924059"/>
            <a:ext cx="2097678" cy="1204523"/>
          </a:xfrm>
          <a:prstGeom prst="wedgeRoundRectCallout">
            <a:avLst>
              <a:gd name="adj1" fmla="val -79488"/>
              <a:gd name="adj2" fmla="val 162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 wrote to a friend describing the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phenomenon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of chance discoveries.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475FEBA-6803-4254-A61F-1832F3A9F16E}"/>
              </a:ext>
            </a:extLst>
          </p:cNvPr>
          <p:cNvSpPr/>
          <p:nvPr/>
        </p:nvSpPr>
        <p:spPr>
          <a:xfrm>
            <a:off x="126780" y="2921684"/>
            <a:ext cx="3213643" cy="796257"/>
          </a:xfrm>
          <a:prstGeom prst="wedgeRoundRectCallout">
            <a:avLst>
              <a:gd name="adj1" fmla="val 63811"/>
              <a:gd name="adj2" fmla="val -6013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Walpole said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“these princes were always making discoveries by accident and </a:t>
            </a:r>
            <a:r>
              <a:rPr lang="en-GB" b="1" i="1" dirty="0">
                <a:solidFill>
                  <a:schemeClr val="tx1"/>
                </a:solidFill>
                <a:latin typeface="+mj-lt"/>
              </a:rPr>
              <a:t>sagacity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.”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86F9B1-CED9-4337-AD9F-4BDE45BC4E40}"/>
              </a:ext>
            </a:extLst>
          </p:cNvPr>
          <p:cNvSpPr/>
          <p:nvPr/>
        </p:nvSpPr>
        <p:spPr>
          <a:xfrm>
            <a:off x="126780" y="307583"/>
            <a:ext cx="416987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Serendipity</a:t>
            </a:r>
            <a:endParaRPr lang="en-GB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8AED3D-2A37-4048-8F0E-18AD7613B56B}"/>
              </a:ext>
            </a:extLst>
          </p:cNvPr>
          <p:cNvSpPr/>
          <p:nvPr/>
        </p:nvSpPr>
        <p:spPr>
          <a:xfrm>
            <a:off x="-109795" y="1284287"/>
            <a:ext cx="3781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Accidently finding something good  that you have not been looking for.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8395C2-195C-4FF9-AB25-85162AAC3CA5}"/>
              </a:ext>
            </a:extLst>
          </p:cNvPr>
          <p:cNvGrpSpPr/>
          <p:nvPr/>
        </p:nvGrpSpPr>
        <p:grpSpPr>
          <a:xfrm rot="21400171">
            <a:off x="318940" y="333674"/>
            <a:ext cx="2654718" cy="1458772"/>
            <a:chOff x="355879" y="4603557"/>
            <a:chExt cx="2678534" cy="133412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1138CF4-A564-4835-98D2-32C8A1EC3833}"/>
                </a:ext>
              </a:extLst>
            </p:cNvPr>
            <p:cNvGrpSpPr/>
            <p:nvPr/>
          </p:nvGrpSpPr>
          <p:grpSpPr>
            <a:xfrm rot="471184">
              <a:off x="355879" y="4746676"/>
              <a:ext cx="2678534" cy="1191005"/>
              <a:chOff x="201175" y="2394372"/>
              <a:chExt cx="3171936" cy="157016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CA6DD6B-D928-42A2-949E-6889C66A7F5C}"/>
                  </a:ext>
                </a:extLst>
              </p:cNvPr>
              <p:cNvGrpSpPr/>
              <p:nvPr/>
            </p:nvGrpSpPr>
            <p:grpSpPr>
              <a:xfrm rot="21413923">
                <a:off x="201175" y="2394372"/>
                <a:ext cx="3171936" cy="1570163"/>
                <a:chOff x="-184416" y="4419663"/>
                <a:chExt cx="3068458" cy="1206353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DEC198B-EF15-49CA-B1F0-83FD29957426}"/>
                    </a:ext>
                  </a:extLst>
                </p:cNvPr>
                <p:cNvGrpSpPr/>
                <p:nvPr/>
              </p:nvGrpSpPr>
              <p:grpSpPr>
                <a:xfrm rot="95824">
                  <a:off x="-184416" y="4419663"/>
                  <a:ext cx="3068458" cy="1160624"/>
                  <a:chOff x="-148685" y="4355959"/>
                  <a:chExt cx="3428819" cy="1264765"/>
                </a:xfrm>
              </p:grpSpPr>
              <p:sp>
                <p:nvSpPr>
                  <p:cNvPr id="22" name="Rounded Rectangle 11">
                    <a:extLst>
                      <a:ext uri="{FF2B5EF4-FFF2-40B4-BE49-F238E27FC236}">
                        <a16:creationId xmlns:a16="http://schemas.microsoft.com/office/drawing/2014/main" id="{57F65888-0414-4DCD-8B75-8FB812CBA544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114057" y="4355959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r>
                      <a:rPr lang="en-GB" sz="2400" dirty="0">
                        <a:solidFill>
                          <a:srgbClr val="00B050"/>
                        </a:solidFill>
                        <a:latin typeface="+mj-lt"/>
                      </a:rPr>
                      <a:t>Phenomenon</a:t>
                    </a: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E4F8974-7EAC-4741-AAF2-BDCDCC486CF5}"/>
                      </a:ext>
                    </a:extLst>
                  </p:cNvPr>
                  <p:cNvSpPr txBox="1"/>
                  <p:nvPr/>
                </p:nvSpPr>
                <p:spPr>
                  <a:xfrm rot="19556281">
                    <a:off x="-148685" y="4498235"/>
                    <a:ext cx="1285429" cy="2532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latin typeface="+mj-lt"/>
                      </a:rPr>
                      <a:t>Key word</a:t>
                    </a:r>
                  </a:p>
                </p:txBody>
              </p:sp>
            </p:grp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9052C454-4772-4D4A-ACF2-263E2D9D02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192534" y="4941307"/>
                  <a:ext cx="533759" cy="684709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3B7CC2-E858-4208-AF6D-7C695739BC17}"/>
                  </a:ext>
                </a:extLst>
              </p:cNvPr>
              <p:cNvSpPr/>
              <p:nvPr/>
            </p:nvSpPr>
            <p:spPr>
              <a:xfrm rot="20848648">
                <a:off x="1149485" y="2938023"/>
                <a:ext cx="2046772" cy="783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</a:rPr>
                  <a:t>A situation that happens without cause or explanation. </a:t>
                </a:r>
                <a:endParaRPr lang="en-GB" sz="1000" dirty="0">
                  <a:latin typeface="+mj-lt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95B8EE-EF73-47DB-ACE0-C31FAA1C4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8645">
              <a:off x="2565937" y="4603557"/>
              <a:ext cx="467334" cy="43476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09C1EF2-29A1-411F-8C65-1887EEE435A2}"/>
              </a:ext>
            </a:extLst>
          </p:cNvPr>
          <p:cNvGrpSpPr/>
          <p:nvPr/>
        </p:nvGrpSpPr>
        <p:grpSpPr>
          <a:xfrm>
            <a:off x="391976" y="384524"/>
            <a:ext cx="2510756" cy="1405759"/>
            <a:chOff x="392389" y="4605856"/>
            <a:chExt cx="2641914" cy="133344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3B66608-D3AA-4505-87B1-5C39FCC230C8}"/>
                </a:ext>
              </a:extLst>
            </p:cNvPr>
            <p:cNvGrpSpPr/>
            <p:nvPr/>
          </p:nvGrpSpPr>
          <p:grpSpPr>
            <a:xfrm rot="471184">
              <a:off x="392389" y="4748868"/>
              <a:ext cx="2641914" cy="1190428"/>
              <a:chOff x="244518" y="2393962"/>
              <a:chExt cx="3128572" cy="156940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0F9F92A-1559-40F8-8BA8-323B3C52D223}"/>
                  </a:ext>
                </a:extLst>
              </p:cNvPr>
              <p:cNvGrpSpPr/>
              <p:nvPr/>
            </p:nvGrpSpPr>
            <p:grpSpPr>
              <a:xfrm rot="21413923">
                <a:off x="244518" y="2393962"/>
                <a:ext cx="3128572" cy="1569402"/>
                <a:chOff x="-142476" y="4420248"/>
                <a:chExt cx="3026509" cy="1205768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647A9E7F-3189-49FC-909C-0D6692D4D03C}"/>
                    </a:ext>
                  </a:extLst>
                </p:cNvPr>
                <p:cNvGrpSpPr/>
                <p:nvPr/>
              </p:nvGrpSpPr>
              <p:grpSpPr>
                <a:xfrm rot="95824">
                  <a:off x="-142476" y="4420248"/>
                  <a:ext cx="3026509" cy="1160624"/>
                  <a:chOff x="-101810" y="4355959"/>
                  <a:chExt cx="3381944" cy="1264765"/>
                </a:xfrm>
              </p:grpSpPr>
              <p:sp>
                <p:nvSpPr>
                  <p:cNvPr id="38" name="Rounded Rectangle 11">
                    <a:extLst>
                      <a:ext uri="{FF2B5EF4-FFF2-40B4-BE49-F238E27FC236}">
                        <a16:creationId xmlns:a16="http://schemas.microsoft.com/office/drawing/2014/main" id="{E536203C-6E81-492A-91AD-71830869F222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114057" y="4355959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r>
                      <a:rPr lang="en-GB" sz="2400" dirty="0">
                        <a:solidFill>
                          <a:srgbClr val="00B050"/>
                        </a:solidFill>
                        <a:latin typeface="+mj-lt"/>
                      </a:rPr>
                      <a:t>Sagacity</a:t>
                    </a: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C916EBB5-534D-44EE-8796-78D7DC23A9D6}"/>
                      </a:ext>
                    </a:extLst>
                  </p:cNvPr>
                  <p:cNvSpPr txBox="1"/>
                  <p:nvPr/>
                </p:nvSpPr>
                <p:spPr>
                  <a:xfrm rot="19556281">
                    <a:off x="-101810" y="4531655"/>
                    <a:ext cx="1285429" cy="2532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latin typeface="+mj-lt"/>
                      </a:rPr>
                      <a:t>Key word</a:t>
                    </a:r>
                  </a:p>
                </p:txBody>
              </p:sp>
            </p:grp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517236CD-382B-40FA-842D-1550F59F35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192534" y="4941307"/>
                  <a:ext cx="533759" cy="684709"/>
                </a:xfrm>
                <a:prstGeom prst="rect">
                  <a:avLst/>
                </a:prstGeom>
              </p:spPr>
            </p:pic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27A87A4-F148-47DB-91C7-28632CF13BD8}"/>
                  </a:ext>
                </a:extLst>
              </p:cNvPr>
              <p:cNvSpPr/>
              <p:nvPr/>
            </p:nvSpPr>
            <p:spPr>
              <a:xfrm rot="20848648">
                <a:off x="1076337" y="3015322"/>
                <a:ext cx="2074336" cy="65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</a:rPr>
                  <a:t>The ability to make good judgements.</a:t>
                </a:r>
                <a:endParaRPr lang="en-GB" sz="1100" dirty="0">
                  <a:latin typeface="+mj-lt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773BDAE-5182-4E0D-9D24-2DAB52677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8645">
              <a:off x="2423272" y="4605856"/>
              <a:ext cx="528771" cy="491922"/>
            </a:xfrm>
            <a:prstGeom prst="rect">
              <a:avLst/>
            </a:prstGeom>
          </p:spPr>
        </p:pic>
      </p:grpSp>
      <p:pic>
        <p:nvPicPr>
          <p:cNvPr id="3074" name="Picture 2" descr="Image result for sherlock holmes thinking gif">
            <a:extLst>
              <a:ext uri="{FF2B5EF4-FFF2-40B4-BE49-F238E27FC236}">
                <a16:creationId xmlns:a16="http://schemas.microsoft.com/office/drawing/2014/main" id="{093F5EE0-955F-4D1A-8C7C-D7FD51B3D9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5239" y="1394398"/>
            <a:ext cx="4252627" cy="301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277BECD9-A5B7-4473-98F3-B82405403F6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393" y="3839235"/>
            <a:ext cx="2063607" cy="225937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E7297EF-A125-4E4C-9781-67A6218CF48C}"/>
              </a:ext>
            </a:extLst>
          </p:cNvPr>
          <p:cNvSpPr/>
          <p:nvPr/>
        </p:nvSpPr>
        <p:spPr>
          <a:xfrm>
            <a:off x="1683276" y="5283823"/>
            <a:ext cx="5392935" cy="578818"/>
          </a:xfrm>
          <a:prstGeom prst="wedgeRoundRectCallout">
            <a:avLst>
              <a:gd name="adj1" fmla="val 58770"/>
              <a:gd name="adj2" fmla="val -1624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 called the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phenomenon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‘serendipity’, named after a fairy tale he’d read called,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The Three Princes of </a:t>
            </a:r>
            <a:r>
              <a:rPr lang="en-GB" i="1" dirty="0" err="1">
                <a:solidFill>
                  <a:schemeClr val="tx1"/>
                </a:solidFill>
                <a:latin typeface="+mj-lt"/>
              </a:rPr>
              <a:t>Serendip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 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0082033D-9B8B-4C93-B359-762C870AB618}"/>
              </a:ext>
            </a:extLst>
          </p:cNvPr>
          <p:cNvSpPr/>
          <p:nvPr/>
        </p:nvSpPr>
        <p:spPr>
          <a:xfrm>
            <a:off x="3774166" y="302446"/>
            <a:ext cx="4575567" cy="603328"/>
          </a:xfrm>
          <a:prstGeom prst="wedgeRoundRectCallout">
            <a:avLst>
              <a:gd name="adj1" fmla="val 55525"/>
              <a:gd name="adj2" fmla="val -246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Together the princes were the Sherlocks of their day: discerning, intelligent and observant.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8E95FEB-0476-426C-AAE8-697293EC830A}"/>
              </a:ext>
            </a:extLst>
          </p:cNvPr>
          <p:cNvSpPr/>
          <p:nvPr/>
        </p:nvSpPr>
        <p:spPr>
          <a:xfrm>
            <a:off x="1871693" y="4942492"/>
            <a:ext cx="4494861" cy="809903"/>
          </a:xfrm>
          <a:prstGeom prst="wedgeRoundRectCallout">
            <a:avLst>
              <a:gd name="adj1" fmla="val -72579"/>
              <a:gd name="adj2" fmla="val -7193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 created the word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to describe both an accidental event and the intelligence to discover something good in the event.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AC9E75F-235E-4284-9B62-8AA632AB6FF7}"/>
              </a:ext>
            </a:extLst>
          </p:cNvPr>
          <p:cNvSpPr/>
          <p:nvPr/>
        </p:nvSpPr>
        <p:spPr>
          <a:xfrm>
            <a:off x="1500533" y="3933302"/>
            <a:ext cx="1862812" cy="828166"/>
          </a:xfrm>
          <a:prstGeom prst="wedgeRoundRectCallout">
            <a:avLst>
              <a:gd name="adj1" fmla="val -86568"/>
              <a:gd name="adj2" fmla="val 440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Here’s a famous example of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233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3" grpId="0"/>
      <p:bldP spid="4" grpId="0" animBg="1"/>
      <p:bldP spid="4" grpId="1" animBg="1"/>
      <p:bldP spid="24" grpId="0" animBg="1"/>
      <p:bldP spid="7" grpId="0" animBg="1"/>
      <p:bldP spid="7" grpId="1" animBg="1"/>
      <p:bldP spid="40" grpId="0" animBg="1"/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22D2997-5A0B-48BA-90D9-8957A63C5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038" y="3983349"/>
            <a:ext cx="1721021" cy="2131695"/>
          </a:xfrm>
          <a:prstGeom prst="rect">
            <a:avLst/>
          </a:prstGeom>
        </p:spPr>
      </p:pic>
      <p:pic>
        <p:nvPicPr>
          <p:cNvPr id="1028" name="Picture 4" descr="Image result for louis pasteur trnasparent">
            <a:extLst>
              <a:ext uri="{FF2B5EF4-FFF2-40B4-BE49-F238E27FC236}">
                <a16:creationId xmlns:a16="http://schemas.microsoft.com/office/drawing/2014/main" id="{94549731-0C77-4539-8902-84F9D2A5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49891">
            <a:off x="3328844" y="989950"/>
            <a:ext cx="1173178" cy="150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Image result for john cusackserendipity film">
            <a:extLst>
              <a:ext uri="{FF2B5EF4-FFF2-40B4-BE49-F238E27FC236}">
                <a16:creationId xmlns:a16="http://schemas.microsoft.com/office/drawing/2014/main" id="{4A92436E-6732-44DB-90CA-66EE3877B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6" b="96112" l="2835" r="89691">
                        <a14:foregroundMark x1="41753" y1="6048" x2="55928" y2="3672"/>
                        <a14:foregroundMark x1="55928" y1="3672" x2="62887" y2="5184"/>
                        <a14:foregroundMark x1="62113" y1="8639" x2="67268" y2="56156"/>
                        <a14:foregroundMark x1="67268" y1="56156" x2="83505" y2="79266"/>
                        <a14:foregroundMark x1="15979" y1="54212" x2="3093" y2="93521"/>
                        <a14:foregroundMark x1="13402" y1="54644" x2="41495" y2="32829"/>
                        <a14:foregroundMark x1="35052" y1="35421" x2="40979" y2="31317"/>
                        <a14:foregroundMark x1="40206" y1="39309" x2="43041" y2="93521"/>
                        <a14:foregroundMark x1="43041" y1="93521" x2="43299" y2="93305"/>
                        <a14:foregroundMark x1="13144" y1="95896" x2="43557" y2="90065"/>
                        <a14:foregroundMark x1="43557" y1="90065" x2="60309" y2="90065"/>
                        <a14:foregroundMark x1="60309" y1="90065" x2="76546" y2="91793"/>
                        <a14:foregroundMark x1="76546" y1="91793" x2="88660" y2="96328"/>
                        <a14:foregroundMark x1="88660" y1="96328" x2="88660" y2="96328"/>
                        <a14:foregroundMark x1="66495" y1="13607" x2="66495" y2="13607"/>
                        <a14:foregroundMark x1="35052" y1="16415" x2="35052" y2="16415"/>
                        <a14:foregroundMark x1="32732" y1="17063" x2="38402" y2="14039"/>
                        <a14:foregroundMark x1="32732" y1="17495" x2="37371" y2="20302"/>
                        <a14:foregroundMark x1="31959" y1="17927" x2="37371" y2="10151"/>
                        <a14:backgroundMark x1="63144" y1="4968" x2="68299" y2="7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254685">
            <a:off x="3132954" y="1908914"/>
            <a:ext cx="1904708" cy="20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picture containing person, man, dark, holding&#10;&#10;Description automatically generated">
            <a:extLst>
              <a:ext uri="{FF2B5EF4-FFF2-40B4-BE49-F238E27FC236}">
                <a16:creationId xmlns:a16="http://schemas.microsoft.com/office/drawing/2014/main" id="{41590BA6-9BFC-43CA-B192-85921252FD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814" y="2825795"/>
            <a:ext cx="1684993" cy="17310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E629561-9A82-4042-BBB5-C4E6F3F8CCA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9492" y="55191"/>
            <a:ext cx="687932" cy="6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2F15672-8700-4AB1-A74C-4FA1E63E4B6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136" y="871574"/>
            <a:ext cx="4494860" cy="40111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47291FB-E322-4004-92B5-C09D25195D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51F5927-9E1F-4B4D-AB93-7F212828BE83}"/>
              </a:ext>
            </a:extLst>
          </p:cNvPr>
          <p:cNvSpPr/>
          <p:nvPr/>
        </p:nvSpPr>
        <p:spPr>
          <a:xfrm>
            <a:off x="126780" y="307583"/>
            <a:ext cx="416987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Serendipity</a:t>
            </a:r>
            <a:endParaRPr lang="en-GB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B11DC92-695D-4664-B2D1-9A596CF27D52}"/>
              </a:ext>
            </a:extLst>
          </p:cNvPr>
          <p:cNvSpPr/>
          <p:nvPr/>
        </p:nvSpPr>
        <p:spPr>
          <a:xfrm>
            <a:off x="-109795" y="1284287"/>
            <a:ext cx="3781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Accidently finding something good  that you have not been looking for. </a:t>
            </a: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88971696-EBFB-4012-8F68-30FD7DC861BF}"/>
              </a:ext>
            </a:extLst>
          </p:cNvPr>
          <p:cNvSpPr/>
          <p:nvPr/>
        </p:nvSpPr>
        <p:spPr>
          <a:xfrm>
            <a:off x="3823674" y="292522"/>
            <a:ext cx="4516322" cy="603328"/>
          </a:xfrm>
          <a:prstGeom prst="wedgeRoundRectCallout">
            <a:avLst>
              <a:gd name="adj1" fmla="val 55525"/>
              <a:gd name="adj2" fmla="val -246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Alexander Fleming one day came home to find petri dishes filled with a bacteria killing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mold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 </a:t>
            </a:r>
          </a:p>
        </p:txBody>
      </p:sp>
      <p:pic>
        <p:nvPicPr>
          <p:cNvPr id="1026" name="Picture 2" descr="Image result for Alexander fleming gif">
            <a:extLst>
              <a:ext uri="{FF2B5EF4-FFF2-40B4-BE49-F238E27FC236}">
                <a16:creationId xmlns:a16="http://schemas.microsoft.com/office/drawing/2014/main" id="{F8887B3D-4F4C-446D-9671-3E47CCD57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727" y="1331376"/>
            <a:ext cx="4277977" cy="30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228EF6CD-5568-4253-BA69-73F7EA48975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393" y="3839235"/>
            <a:ext cx="2063607" cy="225937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E0CEF3-818B-4622-B8D7-C8650F406664}"/>
              </a:ext>
            </a:extLst>
          </p:cNvPr>
          <p:cNvSpPr/>
          <p:nvPr/>
        </p:nvSpPr>
        <p:spPr>
          <a:xfrm>
            <a:off x="186330" y="2682270"/>
            <a:ext cx="2747374" cy="899594"/>
          </a:xfrm>
          <a:prstGeom prst="wedgeRoundRectCallout">
            <a:avLst>
              <a:gd name="adj1" fmla="val 76588"/>
              <a:gd name="adj2" fmla="val -3423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…was it simply a happy coincidental chance event that was meant to be? 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799D25A-F75C-4718-A949-26080B41C53D}"/>
              </a:ext>
            </a:extLst>
          </p:cNvPr>
          <p:cNvSpPr/>
          <p:nvPr/>
        </p:nvSpPr>
        <p:spPr>
          <a:xfrm>
            <a:off x="1581097" y="4694101"/>
            <a:ext cx="1924471" cy="999568"/>
          </a:xfrm>
          <a:prstGeom prst="wedgeRoundRectCallout">
            <a:avLst>
              <a:gd name="adj1" fmla="val -90852"/>
              <a:gd name="adj2" fmla="val -43798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Arguably it was both. That’s what I call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serendipity.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1D104EC-4D28-40AE-A72A-B15B36BFF075}"/>
              </a:ext>
            </a:extLst>
          </p:cNvPr>
          <p:cNvSpPr/>
          <p:nvPr/>
        </p:nvSpPr>
        <p:spPr>
          <a:xfrm>
            <a:off x="880296" y="1921995"/>
            <a:ext cx="2257290" cy="634094"/>
          </a:xfrm>
          <a:prstGeom prst="wedgeRoundRectCallout">
            <a:avLst>
              <a:gd name="adj1" fmla="val 79720"/>
              <a:gd name="adj2" fmla="val -45654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“Chance favours the prepared mind.”</a:t>
            </a:r>
            <a:br>
              <a:rPr lang="en-GB" dirty="0">
                <a:solidFill>
                  <a:schemeClr val="tx1"/>
                </a:solidFill>
                <a:latin typeface="+mj-lt"/>
              </a:rPr>
            </a:b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2ACBD93-8A6F-471D-9CE7-FF2C0056DE2E}"/>
              </a:ext>
            </a:extLst>
          </p:cNvPr>
          <p:cNvSpPr/>
          <p:nvPr/>
        </p:nvSpPr>
        <p:spPr>
          <a:xfrm>
            <a:off x="1202839" y="3782014"/>
            <a:ext cx="2068045" cy="603496"/>
          </a:xfrm>
          <a:prstGeom prst="wedgeRoundRectCallout">
            <a:avLst>
              <a:gd name="adj1" fmla="val 78672"/>
              <a:gd name="adj2" fmla="val -6718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For as scientist, Louis Pasteur said…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12A8600-57AE-4286-B805-C835AB6F80BA}"/>
              </a:ext>
            </a:extLst>
          </p:cNvPr>
          <p:cNvSpPr/>
          <p:nvPr/>
        </p:nvSpPr>
        <p:spPr>
          <a:xfrm>
            <a:off x="2514600" y="4975843"/>
            <a:ext cx="4565793" cy="916114"/>
          </a:xfrm>
          <a:prstGeom prst="wedgeRoundRectCallout">
            <a:avLst>
              <a:gd name="adj1" fmla="val 61267"/>
              <a:gd name="adj2" fmla="val -892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17 years later that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mold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won him The Nobel Prize for Medicine, for his discovery of penicillin. It has since saved c.200 million lives.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F6EB9C3-EA86-4AC1-9C8D-DF2E85036C3A}"/>
              </a:ext>
            </a:extLst>
          </p:cNvPr>
          <p:cNvSpPr/>
          <p:nvPr/>
        </p:nvSpPr>
        <p:spPr>
          <a:xfrm>
            <a:off x="4085308" y="5002642"/>
            <a:ext cx="2898683" cy="862516"/>
          </a:xfrm>
          <a:prstGeom prst="wedgeRoundRectCallout">
            <a:avLst>
              <a:gd name="adj1" fmla="val 68852"/>
              <a:gd name="adj2" fmla="val -9405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Or was it Fleming’s intellect, openness and curiosity that saw the </a:t>
            </a:r>
            <a:r>
              <a:rPr lang="en-GB" dirty="0" err="1">
                <a:solidFill>
                  <a:srgbClr val="00B050"/>
                </a:solidFill>
                <a:latin typeface="+mj-lt"/>
              </a:rPr>
              <a:t>mold’s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potential?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EE6A574-178B-4721-81F5-BB68CD05FAE7}"/>
              </a:ext>
            </a:extLst>
          </p:cNvPr>
          <p:cNvSpPr/>
          <p:nvPr/>
        </p:nvSpPr>
        <p:spPr>
          <a:xfrm>
            <a:off x="3839770" y="343399"/>
            <a:ext cx="4484129" cy="547615"/>
          </a:xfrm>
          <a:prstGeom prst="wedgeRoundRectCallout">
            <a:avLst>
              <a:gd name="adj1" fmla="val 55766"/>
              <a:gd name="adj2" fmla="val -310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dirty="0">
                <a:solidFill>
                  <a:schemeClr val="tx1"/>
                </a:solidFill>
                <a:latin typeface="+mj-lt"/>
              </a:rPr>
              <a:t>Btw, other scientists had recorded such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mold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in their experiments, but chose to ignore it.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F5C8A1D-7D87-41AF-B26D-6A4BD4D7DD6B}"/>
              </a:ext>
            </a:extLst>
          </p:cNvPr>
          <p:cNvSpPr/>
          <p:nvPr/>
        </p:nvSpPr>
        <p:spPr>
          <a:xfrm>
            <a:off x="1576133" y="4691320"/>
            <a:ext cx="2355529" cy="999568"/>
          </a:xfrm>
          <a:prstGeom prst="wedgeRoundRectCallout">
            <a:avLst>
              <a:gd name="adj1" fmla="val -83891"/>
              <a:gd name="adj2" fmla="val -4562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So what had prepared Fleming’s mind for such a chance event?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9B6C1246-E55F-4128-A405-DBE9A0AC502B}"/>
              </a:ext>
            </a:extLst>
          </p:cNvPr>
          <p:cNvSpPr/>
          <p:nvPr/>
        </p:nvSpPr>
        <p:spPr>
          <a:xfrm>
            <a:off x="4033927" y="4966751"/>
            <a:ext cx="3046466" cy="862516"/>
          </a:xfrm>
          <a:prstGeom prst="wedgeRoundRectCallout">
            <a:avLst>
              <a:gd name="adj1" fmla="val 65850"/>
              <a:gd name="adj2" fmla="val -9087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His scientific background?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But other scientific minds had chosen to ignore such </a:t>
            </a:r>
            <a:r>
              <a:rPr lang="en-GB" dirty="0" err="1">
                <a:solidFill>
                  <a:schemeClr val="bg1"/>
                </a:solidFill>
                <a:latin typeface="+mj-lt"/>
              </a:rPr>
              <a:t>mold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4EC1254-5F2C-4382-83DE-A373F1BFA96B}"/>
              </a:ext>
            </a:extLst>
          </p:cNvPr>
          <p:cNvSpPr/>
          <p:nvPr/>
        </p:nvSpPr>
        <p:spPr>
          <a:xfrm>
            <a:off x="36167" y="2106768"/>
            <a:ext cx="3137586" cy="1438773"/>
          </a:xfrm>
          <a:prstGeom prst="wedgeRoundRectCallout">
            <a:avLst>
              <a:gd name="adj1" fmla="val 68215"/>
              <a:gd name="adj2" fmla="val 2334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Years earlier, Fleming had studied bacteria which had been contaminated by his nasal drippings, in the hope it would have a medicinal value.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6811943-28B8-499C-A2D7-D4C7B4885D0D}"/>
              </a:ext>
            </a:extLst>
          </p:cNvPr>
          <p:cNvSpPr/>
          <p:nvPr/>
        </p:nvSpPr>
        <p:spPr>
          <a:xfrm>
            <a:off x="3915433" y="335921"/>
            <a:ext cx="4397086" cy="565891"/>
          </a:xfrm>
          <a:prstGeom prst="wedgeRoundRectCallout">
            <a:avLst>
              <a:gd name="adj1" fmla="val 56790"/>
              <a:gd name="adj2" fmla="val -31004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Nothing came of it but it probably made him take more notice of strange bacterial events.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76680062-CA8E-4253-8B18-C4476ED99337}"/>
              </a:ext>
            </a:extLst>
          </p:cNvPr>
          <p:cNvSpPr/>
          <p:nvPr/>
        </p:nvSpPr>
        <p:spPr>
          <a:xfrm>
            <a:off x="1149900" y="3716358"/>
            <a:ext cx="2344081" cy="914516"/>
          </a:xfrm>
          <a:prstGeom prst="wedgeRoundRectCallout">
            <a:avLst>
              <a:gd name="adj1" fmla="val 66981"/>
              <a:gd name="adj2" fmla="val -572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Hence,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can often be the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fruition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of past events too.</a:t>
            </a:r>
            <a:br>
              <a:rPr lang="en-GB" dirty="0">
                <a:solidFill>
                  <a:schemeClr val="tx1"/>
                </a:solidFill>
                <a:latin typeface="+mj-lt"/>
              </a:rPr>
            </a:b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CD0213-7E76-4225-AC7B-CEEC36A77611}"/>
              </a:ext>
            </a:extLst>
          </p:cNvPr>
          <p:cNvGrpSpPr/>
          <p:nvPr/>
        </p:nvGrpSpPr>
        <p:grpSpPr>
          <a:xfrm rot="21400171">
            <a:off x="128884" y="313276"/>
            <a:ext cx="2515591" cy="1264058"/>
            <a:chOff x="370847" y="4605855"/>
            <a:chExt cx="2664709" cy="133372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3080A0-55A3-4E7F-8714-EAAC219C756B}"/>
                </a:ext>
              </a:extLst>
            </p:cNvPr>
            <p:cNvGrpSpPr/>
            <p:nvPr/>
          </p:nvGrpSpPr>
          <p:grpSpPr>
            <a:xfrm rot="471184">
              <a:off x="370847" y="4747574"/>
              <a:ext cx="2663473" cy="1192010"/>
              <a:chOff x="219045" y="2394200"/>
              <a:chExt cx="3154101" cy="157148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B953F07-611F-4014-BB7F-85A1956E8D91}"/>
                  </a:ext>
                </a:extLst>
              </p:cNvPr>
              <p:cNvGrpSpPr/>
              <p:nvPr/>
            </p:nvGrpSpPr>
            <p:grpSpPr>
              <a:xfrm rot="21413923">
                <a:off x="219045" y="2394200"/>
                <a:ext cx="3154101" cy="1571488"/>
                <a:chOff x="-167167" y="4419903"/>
                <a:chExt cx="3051205" cy="1207371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297F2FBD-90FA-440A-8864-1F288DC70B8F}"/>
                    </a:ext>
                  </a:extLst>
                </p:cNvPr>
                <p:cNvGrpSpPr/>
                <p:nvPr/>
              </p:nvGrpSpPr>
              <p:grpSpPr>
                <a:xfrm rot="95824">
                  <a:off x="-167167" y="4419903"/>
                  <a:ext cx="3051205" cy="1160624"/>
                  <a:chOff x="-129406" y="4355959"/>
                  <a:chExt cx="3409540" cy="1264765"/>
                </a:xfrm>
              </p:grpSpPr>
              <p:sp>
                <p:nvSpPr>
                  <p:cNvPr id="35" name="Rounded Rectangle 11">
                    <a:extLst>
                      <a:ext uri="{FF2B5EF4-FFF2-40B4-BE49-F238E27FC236}">
                        <a16:creationId xmlns:a16="http://schemas.microsoft.com/office/drawing/2014/main" id="{8DE1FC66-F116-4219-BF7D-AE9DCFF42A9F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114057" y="4355959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r>
                      <a:rPr lang="en-GB" sz="2400" dirty="0">
                        <a:solidFill>
                          <a:srgbClr val="00B050"/>
                        </a:solidFill>
                        <a:latin typeface="+mj-lt"/>
                      </a:rPr>
                      <a:t>Fruition</a:t>
                    </a: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0E622EE1-4DA6-43D5-9C01-A2F29A51C49E}"/>
                      </a:ext>
                    </a:extLst>
                  </p:cNvPr>
                  <p:cNvSpPr txBox="1"/>
                  <p:nvPr/>
                </p:nvSpPr>
                <p:spPr>
                  <a:xfrm rot="19556281">
                    <a:off x="-129406" y="4540103"/>
                    <a:ext cx="1285429" cy="2532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latin typeface="+mj-lt"/>
                      </a:rPr>
                      <a:t>Key word</a:t>
                    </a:r>
                  </a:p>
                </p:txBody>
              </p:sp>
            </p:grp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27EC17EC-A2A0-4E40-AB32-A6DF604B87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192677" y="4942565"/>
                  <a:ext cx="519329" cy="684709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DCE529C-CC43-4EA2-9121-E0F1F87255E0}"/>
                  </a:ext>
                </a:extLst>
              </p:cNvPr>
              <p:cNvSpPr/>
              <p:nvPr/>
            </p:nvSpPr>
            <p:spPr>
              <a:xfrm rot="20848648">
                <a:off x="1149484" y="3014556"/>
                <a:ext cx="2046772" cy="630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</a:rPr>
                  <a:t>The realisation of a plan or idea. </a:t>
                </a:r>
                <a:endParaRPr lang="en-GB" sz="1000" dirty="0">
                  <a:latin typeface="+mj-lt"/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6FA2BBC-202C-441C-AC7A-92C451209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8645">
              <a:off x="2487189" y="4605855"/>
              <a:ext cx="548367" cy="510152"/>
            </a:xfrm>
            <a:prstGeom prst="rect">
              <a:avLst/>
            </a:prstGeom>
          </p:spPr>
        </p:pic>
      </p:grp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F677E52F-E97C-46B0-A86D-3D51FB2BED4B}"/>
              </a:ext>
            </a:extLst>
          </p:cNvPr>
          <p:cNvSpPr/>
          <p:nvPr/>
        </p:nvSpPr>
        <p:spPr>
          <a:xfrm>
            <a:off x="3948265" y="292979"/>
            <a:ext cx="4354269" cy="603328"/>
          </a:xfrm>
          <a:prstGeom prst="wedgeRoundRectCallout">
            <a:avLst>
              <a:gd name="adj1" fmla="val 56183"/>
              <a:gd name="adj2" fmla="val -2616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Accidental chance findings happen, but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requires us to act on it. 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13A764F-546E-4E45-A46A-A43826DA064E}"/>
              </a:ext>
            </a:extLst>
          </p:cNvPr>
          <p:cNvSpPr/>
          <p:nvPr/>
        </p:nvSpPr>
        <p:spPr>
          <a:xfrm>
            <a:off x="4519324" y="5023364"/>
            <a:ext cx="2237685" cy="806139"/>
          </a:xfrm>
          <a:prstGeom prst="wedgeRoundRectCallout">
            <a:avLst>
              <a:gd name="adj1" fmla="val 82382"/>
              <a:gd name="adj2" fmla="val -980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And science has made a career of acting on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C9D88429-ADCC-4B4B-A92E-DE6FF4A3D0FD}"/>
              </a:ext>
            </a:extLst>
          </p:cNvPr>
          <p:cNvSpPr/>
          <p:nvPr/>
        </p:nvSpPr>
        <p:spPr>
          <a:xfrm>
            <a:off x="532728" y="1907095"/>
            <a:ext cx="2394063" cy="851862"/>
          </a:xfrm>
          <a:prstGeom prst="wedgeRoundRectCallout">
            <a:avLst>
              <a:gd name="adj1" fmla="val 85861"/>
              <a:gd name="adj2" fmla="val -4531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Research other famous examples of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serendipity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in science.</a:t>
            </a:r>
            <a:br>
              <a:rPr lang="en-GB" dirty="0">
                <a:solidFill>
                  <a:srgbClr val="00B050"/>
                </a:solidFill>
                <a:latin typeface="+mj-lt"/>
              </a:rPr>
            </a:b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9D2D79B8-AD36-4D26-A45A-29F50DC282A7}"/>
              </a:ext>
            </a:extLst>
          </p:cNvPr>
          <p:cNvSpPr/>
          <p:nvPr/>
        </p:nvSpPr>
        <p:spPr>
          <a:xfrm>
            <a:off x="1513496" y="4739852"/>
            <a:ext cx="2694569" cy="874422"/>
          </a:xfrm>
          <a:prstGeom prst="wedgeRoundRectCallout">
            <a:avLst>
              <a:gd name="adj1" fmla="val -77600"/>
              <a:gd name="adj2" fmla="val -5259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Identify the ‘accident’ and ‘sagacity’ that make it a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serendipitous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discovery.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A00E524B-B6AA-4B06-B217-7001E1799C8F}"/>
              </a:ext>
            </a:extLst>
          </p:cNvPr>
          <p:cNvSpPr/>
          <p:nvPr/>
        </p:nvSpPr>
        <p:spPr>
          <a:xfrm>
            <a:off x="250368" y="3054274"/>
            <a:ext cx="2858914" cy="1103426"/>
          </a:xfrm>
          <a:prstGeom prst="wedgeRoundRectCallout">
            <a:avLst>
              <a:gd name="adj1" fmla="val 76309"/>
              <a:gd name="adj2" fmla="val 9123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And consider if there might also be other influences, like past experience, important to the discovery.</a:t>
            </a:r>
          </a:p>
        </p:txBody>
      </p:sp>
    </p:spTree>
    <p:extLst>
      <p:ext uri="{BB962C8B-B14F-4D97-AF65-F5344CB8AC3E}">
        <p14:creationId xmlns:p14="http://schemas.microsoft.com/office/powerpoint/2010/main" val="32008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6" grpId="0" animBg="1"/>
      <p:bldP spid="6" grpId="1" animBg="1"/>
      <p:bldP spid="3" grpId="0" animBg="1"/>
      <p:bldP spid="3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7" grpId="0" animBg="1"/>
      <p:bldP spid="2" grpId="0" animBg="1"/>
      <p:bldP spid="37" grpId="0" animBg="1"/>
      <p:bldP spid="3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Image result for louis pasteur trnasparent">
            <a:extLst>
              <a:ext uri="{FF2B5EF4-FFF2-40B4-BE49-F238E27FC236}">
                <a16:creationId xmlns:a16="http://schemas.microsoft.com/office/drawing/2014/main" id="{464046C5-5AB6-47B0-B3A9-279A09A7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49891">
            <a:off x="3328844" y="989950"/>
            <a:ext cx="1173178" cy="150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Image result for john cusackserendipity film">
            <a:extLst>
              <a:ext uri="{FF2B5EF4-FFF2-40B4-BE49-F238E27FC236}">
                <a16:creationId xmlns:a16="http://schemas.microsoft.com/office/drawing/2014/main" id="{4A92436E-6732-44DB-90CA-66EE3877B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6" b="96112" l="2835" r="89691">
                        <a14:foregroundMark x1="41753" y1="6048" x2="55928" y2="3672"/>
                        <a14:foregroundMark x1="55928" y1="3672" x2="62887" y2="5184"/>
                        <a14:foregroundMark x1="62113" y1="8639" x2="67268" y2="56156"/>
                        <a14:foregroundMark x1="67268" y1="56156" x2="83505" y2="79266"/>
                        <a14:foregroundMark x1="15979" y1="54212" x2="3093" y2="93521"/>
                        <a14:foregroundMark x1="13402" y1="54644" x2="41495" y2="32829"/>
                        <a14:foregroundMark x1="35052" y1="35421" x2="40979" y2="31317"/>
                        <a14:foregroundMark x1="40206" y1="39309" x2="43041" y2="93521"/>
                        <a14:foregroundMark x1="43041" y1="93521" x2="43299" y2="93305"/>
                        <a14:foregroundMark x1="13144" y1="95896" x2="43557" y2="90065"/>
                        <a14:foregroundMark x1="43557" y1="90065" x2="60309" y2="90065"/>
                        <a14:foregroundMark x1="60309" y1="90065" x2="76546" y2="91793"/>
                        <a14:foregroundMark x1="76546" y1="91793" x2="88660" y2="96328"/>
                        <a14:foregroundMark x1="88660" y1="96328" x2="88660" y2="96328"/>
                        <a14:foregroundMark x1="66495" y1="13607" x2="66495" y2="13607"/>
                        <a14:foregroundMark x1="35052" y1="16415" x2="35052" y2="16415"/>
                        <a14:foregroundMark x1="32732" y1="17063" x2="38402" y2="14039"/>
                        <a14:foregroundMark x1="32732" y1="17495" x2="37371" y2="20302"/>
                        <a14:foregroundMark x1="31959" y1="17927" x2="37371" y2="10151"/>
                        <a14:backgroundMark x1="63144" y1="4968" x2="68299" y2="7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254685">
            <a:off x="3123977" y="1889903"/>
            <a:ext cx="1904708" cy="20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picture containing person, man, dark, holding&#10;&#10;Description automatically generated">
            <a:extLst>
              <a:ext uri="{FF2B5EF4-FFF2-40B4-BE49-F238E27FC236}">
                <a16:creationId xmlns:a16="http://schemas.microsoft.com/office/drawing/2014/main" id="{41590BA6-9BFC-43CA-B192-85921252FD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639" y="2795152"/>
            <a:ext cx="1684993" cy="17310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E629561-9A82-4042-BBB5-C4E6F3F8CC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9492" y="55191"/>
            <a:ext cx="687932" cy="6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2F15672-8700-4AB1-A74C-4FA1E63E4B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136" y="871574"/>
            <a:ext cx="4494860" cy="40111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47291FB-E322-4004-92B5-C09D25195DB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51F5927-9E1F-4B4D-AB93-7F212828BE83}"/>
              </a:ext>
            </a:extLst>
          </p:cNvPr>
          <p:cNvSpPr/>
          <p:nvPr/>
        </p:nvSpPr>
        <p:spPr>
          <a:xfrm>
            <a:off x="126780" y="307583"/>
            <a:ext cx="416987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Serendipity</a:t>
            </a:r>
            <a:endParaRPr lang="en-GB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B11DC92-695D-4664-B2D1-9A596CF27D52}"/>
              </a:ext>
            </a:extLst>
          </p:cNvPr>
          <p:cNvSpPr/>
          <p:nvPr/>
        </p:nvSpPr>
        <p:spPr>
          <a:xfrm>
            <a:off x="-109795" y="1284287"/>
            <a:ext cx="3781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Accidently finding something good  that you have not been looking for. </a:t>
            </a: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88971696-EBFB-4012-8F68-30FD7DC861BF}"/>
              </a:ext>
            </a:extLst>
          </p:cNvPr>
          <p:cNvSpPr/>
          <p:nvPr/>
        </p:nvSpPr>
        <p:spPr>
          <a:xfrm>
            <a:off x="3845136" y="292522"/>
            <a:ext cx="4494860" cy="603328"/>
          </a:xfrm>
          <a:prstGeom prst="wedgeRoundRectCallout">
            <a:avLst>
              <a:gd name="adj1" fmla="val 55525"/>
              <a:gd name="adj2" fmla="val -246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So what about the fictional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serendipitous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romantic encounter between John and Sara? </a:t>
            </a:r>
          </a:p>
        </p:txBody>
      </p:sp>
      <p:pic>
        <p:nvPicPr>
          <p:cNvPr id="13" name="Picture 1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2EF0B5C-75B0-4B0F-82ED-68BC3B998E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038" y="3983349"/>
            <a:ext cx="1721021" cy="213169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FBD6A15-C622-411D-B765-A35E643CB2BF}"/>
              </a:ext>
            </a:extLst>
          </p:cNvPr>
          <p:cNvSpPr/>
          <p:nvPr/>
        </p:nvSpPr>
        <p:spPr>
          <a:xfrm>
            <a:off x="1619619" y="4833846"/>
            <a:ext cx="1721022" cy="1120510"/>
          </a:xfrm>
          <a:prstGeom prst="wedgeRoundRectCallout">
            <a:avLst>
              <a:gd name="adj1" fmla="val -99301"/>
              <a:gd name="adj2" fmla="val -5803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Was this the result of accident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and 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sagacity too?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DA6FB6B-53CB-437A-AF9A-7ADC620E6727}"/>
              </a:ext>
            </a:extLst>
          </p:cNvPr>
          <p:cNvSpPr/>
          <p:nvPr/>
        </p:nvSpPr>
        <p:spPr>
          <a:xfrm>
            <a:off x="528530" y="1930618"/>
            <a:ext cx="2167702" cy="634094"/>
          </a:xfrm>
          <a:prstGeom prst="wedgeRoundRectCallout">
            <a:avLst>
              <a:gd name="adj1" fmla="val 100630"/>
              <a:gd name="adj2" fmla="val -47096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“Chance favours the prepared mind.”</a:t>
            </a:r>
            <a:br>
              <a:rPr lang="en-GB" dirty="0">
                <a:solidFill>
                  <a:schemeClr val="tx1"/>
                </a:solidFill>
                <a:latin typeface="+mj-lt"/>
              </a:rPr>
            </a:b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B6A1AB6-0F94-4CB8-A9FE-99A64F6BB81C}"/>
              </a:ext>
            </a:extLst>
          </p:cNvPr>
          <p:cNvSpPr/>
          <p:nvPr/>
        </p:nvSpPr>
        <p:spPr>
          <a:xfrm>
            <a:off x="747318" y="2655875"/>
            <a:ext cx="1948914" cy="634094"/>
          </a:xfrm>
          <a:prstGeom prst="wedgeRoundRectCallout">
            <a:avLst>
              <a:gd name="adj1" fmla="val 95839"/>
              <a:gd name="adj2" fmla="val -32675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Maybe we were looking for love?</a:t>
            </a:r>
            <a:br>
              <a:rPr lang="en-GB" dirty="0">
                <a:solidFill>
                  <a:schemeClr val="bg1"/>
                </a:solidFill>
                <a:latin typeface="+mj-lt"/>
              </a:rPr>
            </a:b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CA8AD00-01CB-4E42-BA7D-0C5C7E023A00}"/>
              </a:ext>
            </a:extLst>
          </p:cNvPr>
          <p:cNvSpPr/>
          <p:nvPr/>
        </p:nvSpPr>
        <p:spPr>
          <a:xfrm>
            <a:off x="1041079" y="3371194"/>
            <a:ext cx="2106655" cy="634094"/>
          </a:xfrm>
          <a:prstGeom prst="wedgeRoundRectCallout">
            <a:avLst>
              <a:gd name="adj1" fmla="val 85246"/>
              <a:gd name="adj2" fmla="val -11045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i.e. our minds were ‘prepared’ for it.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D5868A5-E425-4E9B-8CD8-00567804B13B}"/>
              </a:ext>
            </a:extLst>
          </p:cNvPr>
          <p:cNvSpPr/>
          <p:nvPr/>
        </p:nvSpPr>
        <p:spPr>
          <a:xfrm>
            <a:off x="1319754" y="4123147"/>
            <a:ext cx="2487338" cy="579957"/>
          </a:xfrm>
          <a:prstGeom prst="wedgeRoundRectCallout">
            <a:avLst>
              <a:gd name="adj1" fmla="val 54708"/>
              <a:gd name="adj2" fmla="val -12739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Which can be the result of past experience.</a:t>
            </a:r>
          </a:p>
        </p:txBody>
      </p:sp>
      <p:pic>
        <p:nvPicPr>
          <p:cNvPr id="1028" name="Picture 4" descr="Image result for serendipity film gif">
            <a:extLst>
              <a:ext uri="{FF2B5EF4-FFF2-40B4-BE49-F238E27FC236}">
                <a16:creationId xmlns:a16="http://schemas.microsoft.com/office/drawing/2014/main" id="{2A4172FC-7598-4E79-9404-8AB3A19B2A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950" y="1376538"/>
            <a:ext cx="4254145" cy="303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228EF6CD-5568-4253-BA69-73F7EA48975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393" y="3839235"/>
            <a:ext cx="2063607" cy="225937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81DAD6D-4D52-4C3E-9507-6AE71E9DFDDC}"/>
              </a:ext>
            </a:extLst>
          </p:cNvPr>
          <p:cNvSpPr/>
          <p:nvPr/>
        </p:nvSpPr>
        <p:spPr>
          <a:xfrm>
            <a:off x="5069584" y="5120812"/>
            <a:ext cx="1721022" cy="676484"/>
          </a:xfrm>
          <a:prstGeom prst="wedgeRoundRectCallout">
            <a:avLst>
              <a:gd name="adj1" fmla="val 92565"/>
              <a:gd name="adj2" fmla="val -12141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Recall Pasteur's comment…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2111FA9-763C-4411-B9F0-40883B38B03C}"/>
              </a:ext>
            </a:extLst>
          </p:cNvPr>
          <p:cNvSpPr/>
          <p:nvPr/>
        </p:nvSpPr>
        <p:spPr>
          <a:xfrm>
            <a:off x="3672163" y="5120812"/>
            <a:ext cx="3327794" cy="802585"/>
          </a:xfrm>
          <a:prstGeom prst="wedgeRoundRectCallout">
            <a:avLst>
              <a:gd name="adj1" fmla="val 66823"/>
              <a:gd name="adj2" fmla="val -108398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Perhaps their sagacity was their intelligence in knowing what their ideal partner might be like? </a:t>
            </a:r>
          </a:p>
        </p:txBody>
      </p:sp>
    </p:spTree>
    <p:extLst>
      <p:ext uri="{BB962C8B-B14F-4D97-AF65-F5344CB8AC3E}">
        <p14:creationId xmlns:p14="http://schemas.microsoft.com/office/powerpoint/2010/main" val="363996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9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Image result for louis pasteur trnasparent">
            <a:extLst>
              <a:ext uri="{FF2B5EF4-FFF2-40B4-BE49-F238E27FC236}">
                <a16:creationId xmlns:a16="http://schemas.microsoft.com/office/drawing/2014/main" id="{9F07C9EB-2695-41D7-9B8E-524BC3B6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49891">
            <a:off x="3258547" y="755629"/>
            <a:ext cx="1173178" cy="150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man, looking, photo&#10;&#10;Description automatically generated">
            <a:extLst>
              <a:ext uri="{FF2B5EF4-FFF2-40B4-BE49-F238E27FC236}">
                <a16:creationId xmlns:a16="http://schemas.microsoft.com/office/drawing/2014/main" id="{F7301772-2D8C-42FD-9AFD-E434B48855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3051" y="1598838"/>
            <a:ext cx="1522293" cy="1853083"/>
          </a:xfrm>
          <a:prstGeom prst="rect">
            <a:avLst/>
          </a:prstGeom>
        </p:spPr>
      </p:pic>
      <p:pic>
        <p:nvPicPr>
          <p:cNvPr id="54" name="Picture 10" descr="Image result for john cusackserendipity film">
            <a:extLst>
              <a:ext uri="{FF2B5EF4-FFF2-40B4-BE49-F238E27FC236}">
                <a16:creationId xmlns:a16="http://schemas.microsoft.com/office/drawing/2014/main" id="{4A92436E-6732-44DB-90CA-66EE3877B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6" b="96112" l="2835" r="89691">
                        <a14:foregroundMark x1="41753" y1="6048" x2="55928" y2="3672"/>
                        <a14:foregroundMark x1="55928" y1="3672" x2="62887" y2="5184"/>
                        <a14:foregroundMark x1="62113" y1="8639" x2="67268" y2="56156"/>
                        <a14:foregroundMark x1="67268" y1="56156" x2="83505" y2="79266"/>
                        <a14:foregroundMark x1="15979" y1="54212" x2="3093" y2="93521"/>
                        <a14:foregroundMark x1="13402" y1="54644" x2="41495" y2="32829"/>
                        <a14:foregroundMark x1="35052" y1="35421" x2="40979" y2="31317"/>
                        <a14:foregroundMark x1="40206" y1="39309" x2="43041" y2="93521"/>
                        <a14:foregroundMark x1="43041" y1="93521" x2="43299" y2="93305"/>
                        <a14:foregroundMark x1="13144" y1="95896" x2="43557" y2="90065"/>
                        <a14:foregroundMark x1="43557" y1="90065" x2="60309" y2="90065"/>
                        <a14:foregroundMark x1="60309" y1="90065" x2="76546" y2="91793"/>
                        <a14:foregroundMark x1="76546" y1="91793" x2="88660" y2="96328"/>
                        <a14:foregroundMark x1="88660" y1="96328" x2="88660" y2="96328"/>
                        <a14:foregroundMark x1="66495" y1="13607" x2="66495" y2="13607"/>
                        <a14:foregroundMark x1="35052" y1="16415" x2="35052" y2="16415"/>
                        <a14:foregroundMark x1="32732" y1="17063" x2="38402" y2="14039"/>
                        <a14:foregroundMark x1="32732" y1="17495" x2="37371" y2="20302"/>
                        <a14:foregroundMark x1="31959" y1="17927" x2="37371" y2="10151"/>
                        <a14:backgroundMark x1="63144" y1="4968" x2="68299" y2="7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254685">
            <a:off x="3228525" y="2270151"/>
            <a:ext cx="1904708" cy="20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picture containing person, man, dark, holding&#10;&#10;Description automatically generated">
            <a:extLst>
              <a:ext uri="{FF2B5EF4-FFF2-40B4-BE49-F238E27FC236}">
                <a16:creationId xmlns:a16="http://schemas.microsoft.com/office/drawing/2014/main" id="{41590BA6-9BFC-43CA-B192-85921252FD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379" y="2988608"/>
            <a:ext cx="1553514" cy="15959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E629561-9A82-4042-BBB5-C4E6F3F8CCA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9492" y="55191"/>
            <a:ext cx="687932" cy="6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2F15672-8700-4AB1-A74C-4FA1E63E4B6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136" y="871574"/>
            <a:ext cx="4494860" cy="40111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47291FB-E322-4004-92B5-C09D25195D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51F5927-9E1F-4B4D-AB93-7F212828BE83}"/>
              </a:ext>
            </a:extLst>
          </p:cNvPr>
          <p:cNvSpPr/>
          <p:nvPr/>
        </p:nvSpPr>
        <p:spPr>
          <a:xfrm>
            <a:off x="126780" y="307583"/>
            <a:ext cx="416987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Serendipity</a:t>
            </a:r>
            <a:endParaRPr lang="en-GB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B11DC92-695D-4664-B2D1-9A596CF27D52}"/>
              </a:ext>
            </a:extLst>
          </p:cNvPr>
          <p:cNvSpPr/>
          <p:nvPr/>
        </p:nvSpPr>
        <p:spPr>
          <a:xfrm>
            <a:off x="-109795" y="1284287"/>
            <a:ext cx="3781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Accidently finding something good  that you have not been looking for.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48020CA-EADA-40C0-BA27-A4F9402BC1B5}"/>
              </a:ext>
            </a:extLst>
          </p:cNvPr>
          <p:cNvSpPr/>
          <p:nvPr/>
        </p:nvSpPr>
        <p:spPr>
          <a:xfrm>
            <a:off x="3939424" y="267026"/>
            <a:ext cx="4277977" cy="620894"/>
          </a:xfrm>
          <a:prstGeom prst="wedgeRoundRectCallout">
            <a:avLst>
              <a:gd name="adj1" fmla="val 58952"/>
              <a:gd name="adj2" fmla="val -2170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Is it possible to create the conditions that might pave the way for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serendipity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</a:t>
            </a:r>
          </a:p>
        </p:txBody>
      </p:sp>
      <p:pic>
        <p:nvPicPr>
          <p:cNvPr id="13" name="Picture 1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2EF0B5C-75B0-4B0F-82ED-68BC3B998E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038" y="3983349"/>
            <a:ext cx="1721021" cy="213169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2BD7279-D44B-4B64-9B73-C5C510865F7C}"/>
              </a:ext>
            </a:extLst>
          </p:cNvPr>
          <p:cNvSpPr/>
          <p:nvPr/>
        </p:nvSpPr>
        <p:spPr>
          <a:xfrm>
            <a:off x="1429444" y="4358067"/>
            <a:ext cx="1446409" cy="774979"/>
          </a:xfrm>
          <a:prstGeom prst="wedgeRoundRectCallout">
            <a:avLst>
              <a:gd name="adj1" fmla="val -95334"/>
              <a:gd name="adj2" fmla="val 46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Here’s an interesting thought…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EFF7DDE-F85E-4809-8261-381E7C2B382F}"/>
              </a:ext>
            </a:extLst>
          </p:cNvPr>
          <p:cNvSpPr/>
          <p:nvPr/>
        </p:nvSpPr>
        <p:spPr>
          <a:xfrm>
            <a:off x="158423" y="3637096"/>
            <a:ext cx="3004628" cy="470119"/>
          </a:xfrm>
          <a:prstGeom prst="wedgeRoundRectCallout">
            <a:avLst>
              <a:gd name="adj1" fmla="val 73323"/>
              <a:gd name="adj2" fmla="val -12126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Be open to new experiences!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5E1EB2D0-534B-40CA-8786-D2A0527BDE15}"/>
              </a:ext>
            </a:extLst>
          </p:cNvPr>
          <p:cNvSpPr/>
          <p:nvPr/>
        </p:nvSpPr>
        <p:spPr>
          <a:xfrm>
            <a:off x="706166" y="3075159"/>
            <a:ext cx="2422198" cy="470119"/>
          </a:xfrm>
          <a:prstGeom prst="wedgeRoundRectCallout">
            <a:avLst>
              <a:gd name="adj1" fmla="val 76721"/>
              <a:gd name="adj2" fmla="val -25741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Put yourself out there!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9DA57E9-155B-44A6-BCFA-4D5599D7B6D7}"/>
              </a:ext>
            </a:extLst>
          </p:cNvPr>
          <p:cNvSpPr/>
          <p:nvPr/>
        </p:nvSpPr>
        <p:spPr>
          <a:xfrm>
            <a:off x="158423" y="2513222"/>
            <a:ext cx="2717388" cy="470119"/>
          </a:xfrm>
          <a:prstGeom prst="wedgeRoundRectCallout">
            <a:avLst>
              <a:gd name="adj1" fmla="val 85133"/>
              <a:gd name="adj2" fmla="val -84092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Be present. Notice things!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38CE936-C264-4514-876A-EA079A6700C7}"/>
              </a:ext>
            </a:extLst>
          </p:cNvPr>
          <p:cNvSpPr/>
          <p:nvPr/>
        </p:nvSpPr>
        <p:spPr>
          <a:xfrm>
            <a:off x="362818" y="1994077"/>
            <a:ext cx="2611393" cy="410733"/>
          </a:xfrm>
          <a:prstGeom prst="wedgeRoundRectCallout">
            <a:avLst>
              <a:gd name="adj1" fmla="val 79671"/>
              <a:gd name="adj2" fmla="val -128668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Be curious. Be interested.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703A302B-AB54-4BA6-A1A4-98180321B835}"/>
              </a:ext>
            </a:extLst>
          </p:cNvPr>
          <p:cNvSpPr/>
          <p:nvPr/>
        </p:nvSpPr>
        <p:spPr>
          <a:xfrm>
            <a:off x="1517117" y="4679058"/>
            <a:ext cx="1561759" cy="808180"/>
          </a:xfrm>
          <a:prstGeom prst="wedgeRoundRectCallout">
            <a:avLst>
              <a:gd name="adj1" fmla="val -96673"/>
              <a:gd name="adj2" fmla="val -39619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And maybe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serendipity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will find you!</a:t>
            </a:r>
          </a:p>
        </p:txBody>
      </p:sp>
      <p:pic>
        <p:nvPicPr>
          <p:cNvPr id="4100" name="Picture 4" descr="Image result for make a apth">
            <a:extLst>
              <a:ext uri="{FF2B5EF4-FFF2-40B4-BE49-F238E27FC236}">
                <a16:creationId xmlns:a16="http://schemas.microsoft.com/office/drawing/2014/main" id="{3F3C1E24-7111-40CD-A265-2D6C17F2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708" y="1406296"/>
            <a:ext cx="4218778" cy="31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228EF6CD-5568-4253-BA69-73F7EA48975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393" y="3839235"/>
            <a:ext cx="2063607" cy="2259377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82526E29-6B11-49B8-A544-2D2F46A363AF}"/>
              </a:ext>
            </a:extLst>
          </p:cNvPr>
          <p:cNvSpPr/>
          <p:nvPr/>
        </p:nvSpPr>
        <p:spPr>
          <a:xfrm>
            <a:off x="3994708" y="5147347"/>
            <a:ext cx="2813581" cy="679783"/>
          </a:xfrm>
          <a:prstGeom prst="wedgeRoundRectCallout">
            <a:avLst>
              <a:gd name="adj1" fmla="val 79787"/>
              <a:gd name="adj2" fmla="val -125064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Build a mentality that sees potential and opportunity!</a:t>
            </a:r>
          </a:p>
        </p:txBody>
      </p:sp>
    </p:spTree>
    <p:extLst>
      <p:ext uri="{BB962C8B-B14F-4D97-AF65-F5344CB8AC3E}">
        <p14:creationId xmlns:p14="http://schemas.microsoft.com/office/powerpoint/2010/main" val="43572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6" grpId="0" animBg="1"/>
      <p:bldP spid="20" grpId="0" animBg="1"/>
      <p:bldP spid="21" grpId="0" animBg="1"/>
      <p:bldP spid="23" grpId="0" animBg="1"/>
      <p:bldP spid="24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B3AA83-C8BC-4D94-9D1E-98283C31E82D}"/>
              </a:ext>
            </a:extLst>
          </p:cNvPr>
          <p:cNvSpPr/>
          <p:nvPr/>
        </p:nvSpPr>
        <p:spPr>
          <a:xfrm>
            <a:off x="640080" y="220235"/>
            <a:ext cx="7568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400" dirty="0">
                <a:latin typeface="+mj-lt"/>
              </a:rPr>
              <a:t>Thought for the Week is written to promote, encourage and foster your </a:t>
            </a:r>
            <a:r>
              <a:rPr lang="en-GB" altLang="en-US" sz="2400" dirty="0">
                <a:solidFill>
                  <a:srgbClr val="FF0000"/>
                </a:solidFill>
                <a:latin typeface="+mj-lt"/>
              </a:rPr>
              <a:t>Spiritual</a:t>
            </a:r>
            <a:r>
              <a:rPr lang="en-GB" altLang="en-US" sz="2400" dirty="0">
                <a:latin typeface="+mj-lt"/>
              </a:rPr>
              <a:t>, </a:t>
            </a:r>
            <a:r>
              <a:rPr lang="en-GB" altLang="en-US" sz="2400" dirty="0">
                <a:solidFill>
                  <a:srgbClr val="FFC000"/>
                </a:solidFill>
                <a:latin typeface="+mj-lt"/>
              </a:rPr>
              <a:t>Moral</a:t>
            </a:r>
            <a:r>
              <a:rPr lang="en-GB" altLang="en-US" sz="2400" dirty="0">
                <a:latin typeface="+mj-lt"/>
              </a:rPr>
              <a:t>, </a:t>
            </a:r>
            <a:r>
              <a:rPr lang="en-GB" altLang="en-US" sz="2400" dirty="0">
                <a:solidFill>
                  <a:srgbClr val="00B0F0"/>
                </a:solidFill>
                <a:latin typeface="+mj-lt"/>
              </a:rPr>
              <a:t>Social</a:t>
            </a:r>
            <a:r>
              <a:rPr lang="en-GB" altLang="en-US" sz="2400" dirty="0">
                <a:latin typeface="+mj-lt"/>
              </a:rPr>
              <a:t> and </a:t>
            </a:r>
            <a:r>
              <a:rPr lang="en-GB" altLang="en-US" sz="2400" dirty="0">
                <a:solidFill>
                  <a:srgbClr val="FFFF00"/>
                </a:solidFill>
                <a:latin typeface="+mj-lt"/>
              </a:rPr>
              <a:t>Cultural</a:t>
            </a:r>
            <a:r>
              <a:rPr lang="en-GB" altLang="en-US" sz="2400" dirty="0">
                <a:latin typeface="+mj-lt"/>
              </a:rPr>
              <a:t> learning. 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3CE9C2-90E3-4982-8F27-F0470DDDA9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F9E4B09-7B0F-4864-8F5C-60E888CF6CB8}"/>
              </a:ext>
            </a:extLst>
          </p:cNvPr>
          <p:cNvGrpSpPr/>
          <p:nvPr/>
        </p:nvGrpSpPr>
        <p:grpSpPr>
          <a:xfrm>
            <a:off x="1426464" y="1572768"/>
            <a:ext cx="5467468" cy="4535711"/>
            <a:chOff x="2145986" y="2154247"/>
            <a:chExt cx="4565066" cy="3903193"/>
          </a:xfrm>
        </p:grpSpPr>
        <p:pic>
          <p:nvPicPr>
            <p:cNvPr id="15" name="Picture 14" descr="A picture containing animal, shellfish&#10;&#10;Description automatically generated">
              <a:extLst>
                <a:ext uri="{FF2B5EF4-FFF2-40B4-BE49-F238E27FC236}">
                  <a16:creationId xmlns:a16="http://schemas.microsoft.com/office/drawing/2014/main" id="{A87C25F1-73AA-45F0-B4A7-3C15A53EB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5986" y="4392123"/>
              <a:ext cx="2588739" cy="1665317"/>
            </a:xfrm>
            <a:prstGeom prst="rect">
              <a:avLst/>
            </a:prstGeom>
          </p:spPr>
        </p:pic>
        <p:pic>
          <p:nvPicPr>
            <p:cNvPr id="2050" name="Picture 2" descr="Image result for serendipity film gif">
              <a:extLst>
                <a:ext uri="{FF2B5EF4-FFF2-40B4-BE49-F238E27FC236}">
                  <a16:creationId xmlns:a16="http://schemas.microsoft.com/office/drawing/2014/main" id="{899893BC-6C7B-4ACA-AC2C-D809C77D584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874639">
              <a:off x="3277631" y="2154247"/>
              <a:ext cx="3433421" cy="2347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picture containing animal, shellfish&#10;&#10;Description automatically generated">
              <a:extLst>
                <a:ext uri="{FF2B5EF4-FFF2-40B4-BE49-F238E27FC236}">
                  <a16:creationId xmlns:a16="http://schemas.microsoft.com/office/drawing/2014/main" id="{CB08ECE5-3C24-4E6E-A871-2AE538A72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8300" y="4402108"/>
              <a:ext cx="1512235" cy="1645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71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297314</TotalTime>
  <Words>929</Words>
  <Application>Microsoft Office PowerPoint</Application>
  <PresentationFormat>On-screen Show (4:3)</PresentationFormat>
  <Paragraphs>146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Harlow Solid 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SMSC4SCHOOLS.co.uk</dc:creator>
  <cp:lastModifiedBy>Richard Brock (smsc4schools.co.uk)</cp:lastModifiedBy>
  <cp:revision>10670</cp:revision>
  <cp:lastPrinted>2019-07-26T10:32:53Z</cp:lastPrinted>
  <dcterms:created xsi:type="dcterms:W3CDTF">2015-05-25T16:34:56Z</dcterms:created>
  <dcterms:modified xsi:type="dcterms:W3CDTF">2020-03-25T16:38:27Z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13780646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D7.1.5</vt:lpwstr>
  </property>
</Properties>
</file>